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5" r:id="rId6"/>
    <p:sldId id="263" r:id="rId7"/>
    <p:sldId id="274" r:id="rId8"/>
    <p:sldId id="275" r:id="rId9"/>
    <p:sldId id="277" r:id="rId10"/>
    <p:sldId id="278" r:id="rId11"/>
    <p:sldId id="279" r:id="rId12"/>
    <p:sldId id="280" r:id="rId13"/>
    <p:sldId id="293" r:id="rId14"/>
    <p:sldId id="282" r:id="rId15"/>
    <p:sldId id="283" r:id="rId16"/>
    <p:sldId id="284" r:id="rId17"/>
    <p:sldId id="291" r:id="rId18"/>
    <p:sldId id="286" r:id="rId19"/>
    <p:sldId id="285" r:id="rId20"/>
    <p:sldId id="287" r:id="rId21"/>
    <p:sldId id="288" r:id="rId22"/>
    <p:sldId id="289" r:id="rId23"/>
    <p:sldId id="292" r:id="rId24"/>
    <p:sldId id="260" r:id="rId25"/>
    <p:sldId id="262" r:id="rId26"/>
    <p:sldId id="276" r:id="rId27"/>
    <p:sldId id="261" r:id="rId28"/>
    <p:sldId id="264" r:id="rId29"/>
    <p:sldId id="266" r:id="rId30"/>
    <p:sldId id="267" r:id="rId31"/>
    <p:sldId id="268" r:id="rId32"/>
    <p:sldId id="272" r:id="rId33"/>
    <p:sldId id="269" r:id="rId34"/>
    <p:sldId id="270" r:id="rId35"/>
    <p:sldId id="271" r:id="rId36"/>
    <p:sldId id="273" r:id="rId37"/>
  </p:sldIdLst>
  <p:sldSz cx="9144000" cy="6858000" type="screen4x3"/>
  <p:notesSz cx="6858000" cy="9144000"/>
  <p:defaultTextStyle>
    <a:defPPr>
      <a:defRPr lang="en-N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CCCC00"/>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6" autoAdjust="0"/>
    <p:restoredTop sz="94660"/>
  </p:normalViewPr>
  <p:slideViewPr>
    <p:cSldViewPr>
      <p:cViewPr varScale="1">
        <p:scale>
          <a:sx n="69" d="100"/>
          <a:sy n="69" d="100"/>
        </p:scale>
        <p:origin x="-139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NZ"/>
          </a:p>
        </p:txBody>
      </p:sp>
      <p:sp>
        <p:nvSpPr>
          <p:cNvPr id="5" name="Rectangle 5"/>
          <p:cNvSpPr>
            <a:spLocks noGrp="1" noChangeArrowheads="1"/>
          </p:cNvSpPr>
          <p:nvPr>
            <p:ph type="ftr" sz="quarter" idx="11"/>
          </p:nvPr>
        </p:nvSpPr>
        <p:spPr>
          <a:ln/>
        </p:spPr>
        <p:txBody>
          <a:bodyPr/>
          <a:lstStyle>
            <a:lvl1pPr>
              <a:defRPr/>
            </a:lvl1pPr>
          </a:lstStyle>
          <a:p>
            <a:pPr>
              <a:defRPr/>
            </a:pPr>
            <a:endParaRPr lang="en-NZ"/>
          </a:p>
        </p:txBody>
      </p:sp>
      <p:sp>
        <p:nvSpPr>
          <p:cNvPr id="6" name="Rectangle 6"/>
          <p:cNvSpPr>
            <a:spLocks noGrp="1" noChangeArrowheads="1"/>
          </p:cNvSpPr>
          <p:nvPr>
            <p:ph type="sldNum" sz="quarter" idx="12"/>
          </p:nvPr>
        </p:nvSpPr>
        <p:spPr>
          <a:ln/>
        </p:spPr>
        <p:txBody>
          <a:bodyPr/>
          <a:lstStyle>
            <a:lvl1pPr>
              <a:defRPr/>
            </a:lvl1pPr>
          </a:lstStyle>
          <a:p>
            <a:pPr>
              <a:defRPr/>
            </a:pPr>
            <a:fld id="{E0003259-38F2-4FD5-B773-7C05BE3B3276}" type="slidenum">
              <a:rPr lang="en-NZ"/>
              <a:pPr>
                <a:defRPr/>
              </a:pPr>
              <a:t>‹#›</a:t>
            </a:fld>
            <a:endParaRPr lang="en-NZ"/>
          </a:p>
        </p:txBody>
      </p:sp>
    </p:spTree>
    <p:extLst>
      <p:ext uri="{BB962C8B-B14F-4D97-AF65-F5344CB8AC3E}">
        <p14:creationId xmlns:p14="http://schemas.microsoft.com/office/powerpoint/2010/main" val="2808366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NZ"/>
          </a:p>
        </p:txBody>
      </p:sp>
      <p:sp>
        <p:nvSpPr>
          <p:cNvPr id="5" name="Rectangle 5"/>
          <p:cNvSpPr>
            <a:spLocks noGrp="1" noChangeArrowheads="1"/>
          </p:cNvSpPr>
          <p:nvPr>
            <p:ph type="ftr" sz="quarter" idx="11"/>
          </p:nvPr>
        </p:nvSpPr>
        <p:spPr>
          <a:ln/>
        </p:spPr>
        <p:txBody>
          <a:bodyPr/>
          <a:lstStyle>
            <a:lvl1pPr>
              <a:defRPr/>
            </a:lvl1pPr>
          </a:lstStyle>
          <a:p>
            <a:pPr>
              <a:defRPr/>
            </a:pPr>
            <a:endParaRPr lang="en-NZ"/>
          </a:p>
        </p:txBody>
      </p:sp>
      <p:sp>
        <p:nvSpPr>
          <p:cNvPr id="6" name="Rectangle 6"/>
          <p:cNvSpPr>
            <a:spLocks noGrp="1" noChangeArrowheads="1"/>
          </p:cNvSpPr>
          <p:nvPr>
            <p:ph type="sldNum" sz="quarter" idx="12"/>
          </p:nvPr>
        </p:nvSpPr>
        <p:spPr>
          <a:ln/>
        </p:spPr>
        <p:txBody>
          <a:bodyPr/>
          <a:lstStyle>
            <a:lvl1pPr>
              <a:defRPr/>
            </a:lvl1pPr>
          </a:lstStyle>
          <a:p>
            <a:pPr>
              <a:defRPr/>
            </a:pPr>
            <a:fld id="{C1724634-B939-49AA-AEEB-5EB8D3E9CB68}" type="slidenum">
              <a:rPr lang="en-NZ"/>
              <a:pPr>
                <a:defRPr/>
              </a:pPr>
              <a:t>‹#›</a:t>
            </a:fld>
            <a:endParaRPr lang="en-NZ"/>
          </a:p>
        </p:txBody>
      </p:sp>
    </p:spTree>
    <p:extLst>
      <p:ext uri="{BB962C8B-B14F-4D97-AF65-F5344CB8AC3E}">
        <p14:creationId xmlns:p14="http://schemas.microsoft.com/office/powerpoint/2010/main" val="96908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NZ"/>
          </a:p>
        </p:txBody>
      </p:sp>
      <p:sp>
        <p:nvSpPr>
          <p:cNvPr id="5" name="Rectangle 5"/>
          <p:cNvSpPr>
            <a:spLocks noGrp="1" noChangeArrowheads="1"/>
          </p:cNvSpPr>
          <p:nvPr>
            <p:ph type="ftr" sz="quarter" idx="11"/>
          </p:nvPr>
        </p:nvSpPr>
        <p:spPr>
          <a:ln/>
        </p:spPr>
        <p:txBody>
          <a:bodyPr/>
          <a:lstStyle>
            <a:lvl1pPr>
              <a:defRPr/>
            </a:lvl1pPr>
          </a:lstStyle>
          <a:p>
            <a:pPr>
              <a:defRPr/>
            </a:pPr>
            <a:endParaRPr lang="en-NZ"/>
          </a:p>
        </p:txBody>
      </p:sp>
      <p:sp>
        <p:nvSpPr>
          <p:cNvPr id="6" name="Rectangle 6"/>
          <p:cNvSpPr>
            <a:spLocks noGrp="1" noChangeArrowheads="1"/>
          </p:cNvSpPr>
          <p:nvPr>
            <p:ph type="sldNum" sz="quarter" idx="12"/>
          </p:nvPr>
        </p:nvSpPr>
        <p:spPr>
          <a:ln/>
        </p:spPr>
        <p:txBody>
          <a:bodyPr/>
          <a:lstStyle>
            <a:lvl1pPr>
              <a:defRPr/>
            </a:lvl1pPr>
          </a:lstStyle>
          <a:p>
            <a:pPr>
              <a:defRPr/>
            </a:pPr>
            <a:fld id="{FDF67656-8944-4E2D-B356-9940496240B4}" type="slidenum">
              <a:rPr lang="en-NZ"/>
              <a:pPr>
                <a:defRPr/>
              </a:pPr>
              <a:t>‹#›</a:t>
            </a:fld>
            <a:endParaRPr lang="en-NZ"/>
          </a:p>
        </p:txBody>
      </p:sp>
    </p:spTree>
    <p:extLst>
      <p:ext uri="{BB962C8B-B14F-4D97-AF65-F5344CB8AC3E}">
        <p14:creationId xmlns:p14="http://schemas.microsoft.com/office/powerpoint/2010/main" val="111453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NZ"/>
          </a:p>
        </p:txBody>
      </p:sp>
      <p:sp>
        <p:nvSpPr>
          <p:cNvPr id="5" name="Rectangle 5"/>
          <p:cNvSpPr>
            <a:spLocks noGrp="1" noChangeArrowheads="1"/>
          </p:cNvSpPr>
          <p:nvPr>
            <p:ph type="ftr" sz="quarter" idx="11"/>
          </p:nvPr>
        </p:nvSpPr>
        <p:spPr>
          <a:ln/>
        </p:spPr>
        <p:txBody>
          <a:bodyPr/>
          <a:lstStyle>
            <a:lvl1pPr>
              <a:defRPr/>
            </a:lvl1pPr>
          </a:lstStyle>
          <a:p>
            <a:pPr>
              <a:defRPr/>
            </a:pPr>
            <a:endParaRPr lang="en-NZ"/>
          </a:p>
        </p:txBody>
      </p:sp>
      <p:sp>
        <p:nvSpPr>
          <p:cNvPr id="6" name="Rectangle 6"/>
          <p:cNvSpPr>
            <a:spLocks noGrp="1" noChangeArrowheads="1"/>
          </p:cNvSpPr>
          <p:nvPr>
            <p:ph type="sldNum" sz="quarter" idx="12"/>
          </p:nvPr>
        </p:nvSpPr>
        <p:spPr>
          <a:ln/>
        </p:spPr>
        <p:txBody>
          <a:bodyPr/>
          <a:lstStyle>
            <a:lvl1pPr>
              <a:defRPr/>
            </a:lvl1pPr>
          </a:lstStyle>
          <a:p>
            <a:pPr>
              <a:defRPr/>
            </a:pPr>
            <a:fld id="{4B6F2F44-2692-4814-88C8-7D990A8FCFAE}" type="slidenum">
              <a:rPr lang="en-NZ"/>
              <a:pPr>
                <a:defRPr/>
              </a:pPr>
              <a:t>‹#›</a:t>
            </a:fld>
            <a:endParaRPr lang="en-NZ"/>
          </a:p>
        </p:txBody>
      </p:sp>
    </p:spTree>
    <p:extLst>
      <p:ext uri="{BB962C8B-B14F-4D97-AF65-F5344CB8AC3E}">
        <p14:creationId xmlns:p14="http://schemas.microsoft.com/office/powerpoint/2010/main" val="916881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NZ"/>
          </a:p>
        </p:txBody>
      </p:sp>
      <p:sp>
        <p:nvSpPr>
          <p:cNvPr id="5" name="Rectangle 5"/>
          <p:cNvSpPr>
            <a:spLocks noGrp="1" noChangeArrowheads="1"/>
          </p:cNvSpPr>
          <p:nvPr>
            <p:ph type="ftr" sz="quarter" idx="11"/>
          </p:nvPr>
        </p:nvSpPr>
        <p:spPr>
          <a:ln/>
        </p:spPr>
        <p:txBody>
          <a:bodyPr/>
          <a:lstStyle>
            <a:lvl1pPr>
              <a:defRPr/>
            </a:lvl1pPr>
          </a:lstStyle>
          <a:p>
            <a:pPr>
              <a:defRPr/>
            </a:pPr>
            <a:endParaRPr lang="en-NZ"/>
          </a:p>
        </p:txBody>
      </p:sp>
      <p:sp>
        <p:nvSpPr>
          <p:cNvPr id="6" name="Rectangle 6"/>
          <p:cNvSpPr>
            <a:spLocks noGrp="1" noChangeArrowheads="1"/>
          </p:cNvSpPr>
          <p:nvPr>
            <p:ph type="sldNum" sz="quarter" idx="12"/>
          </p:nvPr>
        </p:nvSpPr>
        <p:spPr>
          <a:ln/>
        </p:spPr>
        <p:txBody>
          <a:bodyPr/>
          <a:lstStyle>
            <a:lvl1pPr>
              <a:defRPr/>
            </a:lvl1pPr>
          </a:lstStyle>
          <a:p>
            <a:pPr>
              <a:defRPr/>
            </a:pPr>
            <a:fld id="{C5F7C52A-52FE-401E-9DA0-B7E2AF0B9F2D}" type="slidenum">
              <a:rPr lang="en-NZ"/>
              <a:pPr>
                <a:defRPr/>
              </a:pPr>
              <a:t>‹#›</a:t>
            </a:fld>
            <a:endParaRPr lang="en-NZ"/>
          </a:p>
        </p:txBody>
      </p:sp>
    </p:spTree>
    <p:extLst>
      <p:ext uri="{BB962C8B-B14F-4D97-AF65-F5344CB8AC3E}">
        <p14:creationId xmlns:p14="http://schemas.microsoft.com/office/powerpoint/2010/main" val="298588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Rectangle 4"/>
          <p:cNvSpPr>
            <a:spLocks noGrp="1" noChangeArrowheads="1"/>
          </p:cNvSpPr>
          <p:nvPr>
            <p:ph type="dt" sz="half" idx="10"/>
          </p:nvPr>
        </p:nvSpPr>
        <p:spPr>
          <a:ln/>
        </p:spPr>
        <p:txBody>
          <a:bodyPr/>
          <a:lstStyle>
            <a:lvl1pPr>
              <a:defRPr/>
            </a:lvl1pPr>
          </a:lstStyle>
          <a:p>
            <a:pPr>
              <a:defRPr/>
            </a:pPr>
            <a:endParaRPr lang="en-NZ"/>
          </a:p>
        </p:txBody>
      </p:sp>
      <p:sp>
        <p:nvSpPr>
          <p:cNvPr id="6" name="Rectangle 5"/>
          <p:cNvSpPr>
            <a:spLocks noGrp="1" noChangeArrowheads="1"/>
          </p:cNvSpPr>
          <p:nvPr>
            <p:ph type="ftr" sz="quarter" idx="11"/>
          </p:nvPr>
        </p:nvSpPr>
        <p:spPr>
          <a:ln/>
        </p:spPr>
        <p:txBody>
          <a:bodyPr/>
          <a:lstStyle>
            <a:lvl1pPr>
              <a:defRPr/>
            </a:lvl1pPr>
          </a:lstStyle>
          <a:p>
            <a:pPr>
              <a:defRPr/>
            </a:pPr>
            <a:endParaRPr lang="en-NZ"/>
          </a:p>
        </p:txBody>
      </p:sp>
      <p:sp>
        <p:nvSpPr>
          <p:cNvPr id="7" name="Rectangle 6"/>
          <p:cNvSpPr>
            <a:spLocks noGrp="1" noChangeArrowheads="1"/>
          </p:cNvSpPr>
          <p:nvPr>
            <p:ph type="sldNum" sz="quarter" idx="12"/>
          </p:nvPr>
        </p:nvSpPr>
        <p:spPr>
          <a:ln/>
        </p:spPr>
        <p:txBody>
          <a:bodyPr/>
          <a:lstStyle>
            <a:lvl1pPr>
              <a:defRPr/>
            </a:lvl1pPr>
          </a:lstStyle>
          <a:p>
            <a:pPr>
              <a:defRPr/>
            </a:pPr>
            <a:fld id="{68723ECA-A84A-408E-A048-74070332A38C}" type="slidenum">
              <a:rPr lang="en-NZ"/>
              <a:pPr>
                <a:defRPr/>
              </a:pPr>
              <a:t>‹#›</a:t>
            </a:fld>
            <a:endParaRPr lang="en-NZ"/>
          </a:p>
        </p:txBody>
      </p:sp>
    </p:spTree>
    <p:extLst>
      <p:ext uri="{BB962C8B-B14F-4D97-AF65-F5344CB8AC3E}">
        <p14:creationId xmlns:p14="http://schemas.microsoft.com/office/powerpoint/2010/main" val="2403922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Rectangle 4"/>
          <p:cNvSpPr>
            <a:spLocks noGrp="1" noChangeArrowheads="1"/>
          </p:cNvSpPr>
          <p:nvPr>
            <p:ph type="dt" sz="half" idx="10"/>
          </p:nvPr>
        </p:nvSpPr>
        <p:spPr>
          <a:ln/>
        </p:spPr>
        <p:txBody>
          <a:bodyPr/>
          <a:lstStyle>
            <a:lvl1pPr>
              <a:defRPr/>
            </a:lvl1pPr>
          </a:lstStyle>
          <a:p>
            <a:pPr>
              <a:defRPr/>
            </a:pPr>
            <a:endParaRPr lang="en-NZ"/>
          </a:p>
        </p:txBody>
      </p:sp>
      <p:sp>
        <p:nvSpPr>
          <p:cNvPr id="8" name="Rectangle 5"/>
          <p:cNvSpPr>
            <a:spLocks noGrp="1" noChangeArrowheads="1"/>
          </p:cNvSpPr>
          <p:nvPr>
            <p:ph type="ftr" sz="quarter" idx="11"/>
          </p:nvPr>
        </p:nvSpPr>
        <p:spPr>
          <a:ln/>
        </p:spPr>
        <p:txBody>
          <a:bodyPr/>
          <a:lstStyle>
            <a:lvl1pPr>
              <a:defRPr/>
            </a:lvl1pPr>
          </a:lstStyle>
          <a:p>
            <a:pPr>
              <a:defRPr/>
            </a:pPr>
            <a:endParaRPr lang="en-NZ"/>
          </a:p>
        </p:txBody>
      </p:sp>
      <p:sp>
        <p:nvSpPr>
          <p:cNvPr id="9" name="Rectangle 6"/>
          <p:cNvSpPr>
            <a:spLocks noGrp="1" noChangeArrowheads="1"/>
          </p:cNvSpPr>
          <p:nvPr>
            <p:ph type="sldNum" sz="quarter" idx="12"/>
          </p:nvPr>
        </p:nvSpPr>
        <p:spPr>
          <a:ln/>
        </p:spPr>
        <p:txBody>
          <a:bodyPr/>
          <a:lstStyle>
            <a:lvl1pPr>
              <a:defRPr/>
            </a:lvl1pPr>
          </a:lstStyle>
          <a:p>
            <a:pPr>
              <a:defRPr/>
            </a:pPr>
            <a:fld id="{4E83A518-EF42-4D1F-85C4-E3FB1E87D8F9}" type="slidenum">
              <a:rPr lang="en-NZ"/>
              <a:pPr>
                <a:defRPr/>
              </a:pPr>
              <a:t>‹#›</a:t>
            </a:fld>
            <a:endParaRPr lang="en-NZ"/>
          </a:p>
        </p:txBody>
      </p:sp>
    </p:spTree>
    <p:extLst>
      <p:ext uri="{BB962C8B-B14F-4D97-AF65-F5344CB8AC3E}">
        <p14:creationId xmlns:p14="http://schemas.microsoft.com/office/powerpoint/2010/main" val="722361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Rectangle 4"/>
          <p:cNvSpPr>
            <a:spLocks noGrp="1" noChangeArrowheads="1"/>
          </p:cNvSpPr>
          <p:nvPr>
            <p:ph type="dt" sz="half" idx="10"/>
          </p:nvPr>
        </p:nvSpPr>
        <p:spPr>
          <a:ln/>
        </p:spPr>
        <p:txBody>
          <a:bodyPr/>
          <a:lstStyle>
            <a:lvl1pPr>
              <a:defRPr/>
            </a:lvl1pPr>
          </a:lstStyle>
          <a:p>
            <a:pPr>
              <a:defRPr/>
            </a:pPr>
            <a:endParaRPr lang="en-NZ"/>
          </a:p>
        </p:txBody>
      </p:sp>
      <p:sp>
        <p:nvSpPr>
          <p:cNvPr id="4" name="Rectangle 5"/>
          <p:cNvSpPr>
            <a:spLocks noGrp="1" noChangeArrowheads="1"/>
          </p:cNvSpPr>
          <p:nvPr>
            <p:ph type="ftr" sz="quarter" idx="11"/>
          </p:nvPr>
        </p:nvSpPr>
        <p:spPr>
          <a:ln/>
        </p:spPr>
        <p:txBody>
          <a:bodyPr/>
          <a:lstStyle>
            <a:lvl1pPr>
              <a:defRPr/>
            </a:lvl1pPr>
          </a:lstStyle>
          <a:p>
            <a:pPr>
              <a:defRPr/>
            </a:pPr>
            <a:endParaRPr lang="en-NZ"/>
          </a:p>
        </p:txBody>
      </p:sp>
      <p:sp>
        <p:nvSpPr>
          <p:cNvPr id="5" name="Rectangle 6"/>
          <p:cNvSpPr>
            <a:spLocks noGrp="1" noChangeArrowheads="1"/>
          </p:cNvSpPr>
          <p:nvPr>
            <p:ph type="sldNum" sz="quarter" idx="12"/>
          </p:nvPr>
        </p:nvSpPr>
        <p:spPr>
          <a:ln/>
        </p:spPr>
        <p:txBody>
          <a:bodyPr/>
          <a:lstStyle>
            <a:lvl1pPr>
              <a:defRPr/>
            </a:lvl1pPr>
          </a:lstStyle>
          <a:p>
            <a:pPr>
              <a:defRPr/>
            </a:pPr>
            <a:fld id="{7F6BD616-DF4C-41B7-B011-41D7A7246D2F}" type="slidenum">
              <a:rPr lang="en-NZ"/>
              <a:pPr>
                <a:defRPr/>
              </a:pPr>
              <a:t>‹#›</a:t>
            </a:fld>
            <a:endParaRPr lang="en-NZ"/>
          </a:p>
        </p:txBody>
      </p:sp>
    </p:spTree>
    <p:extLst>
      <p:ext uri="{BB962C8B-B14F-4D97-AF65-F5344CB8AC3E}">
        <p14:creationId xmlns:p14="http://schemas.microsoft.com/office/powerpoint/2010/main" val="1317339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NZ"/>
          </a:p>
        </p:txBody>
      </p:sp>
      <p:sp>
        <p:nvSpPr>
          <p:cNvPr id="3" name="Rectangle 5"/>
          <p:cNvSpPr>
            <a:spLocks noGrp="1" noChangeArrowheads="1"/>
          </p:cNvSpPr>
          <p:nvPr>
            <p:ph type="ftr" sz="quarter" idx="11"/>
          </p:nvPr>
        </p:nvSpPr>
        <p:spPr>
          <a:ln/>
        </p:spPr>
        <p:txBody>
          <a:bodyPr/>
          <a:lstStyle>
            <a:lvl1pPr>
              <a:defRPr/>
            </a:lvl1pPr>
          </a:lstStyle>
          <a:p>
            <a:pPr>
              <a:defRPr/>
            </a:pPr>
            <a:endParaRPr lang="en-NZ"/>
          </a:p>
        </p:txBody>
      </p:sp>
      <p:sp>
        <p:nvSpPr>
          <p:cNvPr id="4" name="Rectangle 6"/>
          <p:cNvSpPr>
            <a:spLocks noGrp="1" noChangeArrowheads="1"/>
          </p:cNvSpPr>
          <p:nvPr>
            <p:ph type="sldNum" sz="quarter" idx="12"/>
          </p:nvPr>
        </p:nvSpPr>
        <p:spPr>
          <a:ln/>
        </p:spPr>
        <p:txBody>
          <a:bodyPr/>
          <a:lstStyle>
            <a:lvl1pPr>
              <a:defRPr/>
            </a:lvl1pPr>
          </a:lstStyle>
          <a:p>
            <a:pPr>
              <a:defRPr/>
            </a:pPr>
            <a:fld id="{58009057-A49E-40CD-AB14-703A88682C63}" type="slidenum">
              <a:rPr lang="en-NZ"/>
              <a:pPr>
                <a:defRPr/>
              </a:pPr>
              <a:t>‹#›</a:t>
            </a:fld>
            <a:endParaRPr lang="en-NZ"/>
          </a:p>
        </p:txBody>
      </p:sp>
    </p:spTree>
    <p:extLst>
      <p:ext uri="{BB962C8B-B14F-4D97-AF65-F5344CB8AC3E}">
        <p14:creationId xmlns:p14="http://schemas.microsoft.com/office/powerpoint/2010/main" val="2227251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NZ"/>
          </a:p>
        </p:txBody>
      </p:sp>
      <p:sp>
        <p:nvSpPr>
          <p:cNvPr id="6" name="Rectangle 5"/>
          <p:cNvSpPr>
            <a:spLocks noGrp="1" noChangeArrowheads="1"/>
          </p:cNvSpPr>
          <p:nvPr>
            <p:ph type="ftr" sz="quarter" idx="11"/>
          </p:nvPr>
        </p:nvSpPr>
        <p:spPr>
          <a:ln/>
        </p:spPr>
        <p:txBody>
          <a:bodyPr/>
          <a:lstStyle>
            <a:lvl1pPr>
              <a:defRPr/>
            </a:lvl1pPr>
          </a:lstStyle>
          <a:p>
            <a:pPr>
              <a:defRPr/>
            </a:pPr>
            <a:endParaRPr lang="en-NZ"/>
          </a:p>
        </p:txBody>
      </p:sp>
      <p:sp>
        <p:nvSpPr>
          <p:cNvPr id="7" name="Rectangle 6"/>
          <p:cNvSpPr>
            <a:spLocks noGrp="1" noChangeArrowheads="1"/>
          </p:cNvSpPr>
          <p:nvPr>
            <p:ph type="sldNum" sz="quarter" idx="12"/>
          </p:nvPr>
        </p:nvSpPr>
        <p:spPr>
          <a:ln/>
        </p:spPr>
        <p:txBody>
          <a:bodyPr/>
          <a:lstStyle>
            <a:lvl1pPr>
              <a:defRPr/>
            </a:lvl1pPr>
          </a:lstStyle>
          <a:p>
            <a:pPr>
              <a:defRPr/>
            </a:pPr>
            <a:fld id="{D4FF991F-D3E3-4AD3-A946-7991BDF7E8BC}" type="slidenum">
              <a:rPr lang="en-NZ"/>
              <a:pPr>
                <a:defRPr/>
              </a:pPr>
              <a:t>‹#›</a:t>
            </a:fld>
            <a:endParaRPr lang="en-NZ"/>
          </a:p>
        </p:txBody>
      </p:sp>
    </p:spTree>
    <p:extLst>
      <p:ext uri="{BB962C8B-B14F-4D97-AF65-F5344CB8AC3E}">
        <p14:creationId xmlns:p14="http://schemas.microsoft.com/office/powerpoint/2010/main" val="877608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NZ"/>
          </a:p>
        </p:txBody>
      </p:sp>
      <p:sp>
        <p:nvSpPr>
          <p:cNvPr id="6" name="Rectangle 5"/>
          <p:cNvSpPr>
            <a:spLocks noGrp="1" noChangeArrowheads="1"/>
          </p:cNvSpPr>
          <p:nvPr>
            <p:ph type="ftr" sz="quarter" idx="11"/>
          </p:nvPr>
        </p:nvSpPr>
        <p:spPr>
          <a:ln/>
        </p:spPr>
        <p:txBody>
          <a:bodyPr/>
          <a:lstStyle>
            <a:lvl1pPr>
              <a:defRPr/>
            </a:lvl1pPr>
          </a:lstStyle>
          <a:p>
            <a:pPr>
              <a:defRPr/>
            </a:pPr>
            <a:endParaRPr lang="en-NZ"/>
          </a:p>
        </p:txBody>
      </p:sp>
      <p:sp>
        <p:nvSpPr>
          <p:cNvPr id="7" name="Rectangle 6"/>
          <p:cNvSpPr>
            <a:spLocks noGrp="1" noChangeArrowheads="1"/>
          </p:cNvSpPr>
          <p:nvPr>
            <p:ph type="sldNum" sz="quarter" idx="12"/>
          </p:nvPr>
        </p:nvSpPr>
        <p:spPr>
          <a:ln/>
        </p:spPr>
        <p:txBody>
          <a:bodyPr/>
          <a:lstStyle>
            <a:lvl1pPr>
              <a:defRPr/>
            </a:lvl1pPr>
          </a:lstStyle>
          <a:p>
            <a:pPr>
              <a:defRPr/>
            </a:pPr>
            <a:fld id="{0C864FA1-DCAD-4D48-BCFB-AE689D7A3F1B}" type="slidenum">
              <a:rPr lang="en-NZ"/>
              <a:pPr>
                <a:defRPr/>
              </a:pPr>
              <a:t>‹#›</a:t>
            </a:fld>
            <a:endParaRPr lang="en-NZ"/>
          </a:p>
        </p:txBody>
      </p:sp>
    </p:spTree>
    <p:extLst>
      <p:ext uri="{BB962C8B-B14F-4D97-AF65-F5344CB8AC3E}">
        <p14:creationId xmlns:p14="http://schemas.microsoft.com/office/powerpoint/2010/main" val="3928092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3000"/>
            <a:lum/>
          </a:blip>
          <a:srcRect/>
          <a:stretch>
            <a:fillRect t="-2000" b="-2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NZ"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NZ" smtClean="0"/>
              <a:t>Click to edit Master text styles</a:t>
            </a:r>
          </a:p>
          <a:p>
            <a:pPr lvl="1"/>
            <a:r>
              <a:rPr lang="en-NZ" smtClean="0"/>
              <a:t>Second level</a:t>
            </a:r>
          </a:p>
          <a:p>
            <a:pPr lvl="2"/>
            <a:r>
              <a:rPr lang="en-NZ" smtClean="0"/>
              <a:t>Third level</a:t>
            </a:r>
          </a:p>
          <a:p>
            <a:pPr lvl="3"/>
            <a:r>
              <a:rPr lang="en-NZ" smtClean="0"/>
              <a:t>Fourth level</a:t>
            </a:r>
          </a:p>
          <a:p>
            <a:pPr lvl="4"/>
            <a:r>
              <a:rPr lang="en-NZ"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NZ"/>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NZ"/>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A2FCF75-FDB3-469F-94F0-CB29C9AC5507}" type="slidenum">
              <a:rPr lang="en-NZ"/>
              <a:pPr>
                <a:defRPr/>
              </a:pPr>
              <a:t>‹#›</a:t>
            </a:fld>
            <a:endParaRPr lang="en-N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026"/>
                                        </p:tgtEl>
                                        <p:attrNameLst>
                                          <p:attrName>style.visibility</p:attrName>
                                        </p:attrNameLst>
                                      </p:cBhvr>
                                      <p:to>
                                        <p:strVal val="visible"/>
                                      </p:to>
                                    </p:set>
                                    <p:animEffect transition="in" filter="fade">
                                      <p:cBhvr>
                                        <p:cTn id="7" dur="1000">
                                          <p:stCondLst>
                                            <p:cond delay="0"/>
                                          </p:stCondLst>
                                        </p:cTn>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fade">
                                      <p:cBhvr>
                                        <p:cTn id="12" dur="500">
                                          <p:stCondLst>
                                            <p:cond delay="0"/>
                                          </p:stCondLst>
                                        </p:cTn>
                                        <p:tgtEl>
                                          <p:spTgt spid="1027">
                                            <p:txEl>
                                              <p:pRg st="0" end="0"/>
                                            </p:txEl>
                                          </p:spTgt>
                                        </p:tgtEl>
                                      </p:cBhvr>
                                    </p:animEffec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fade">
                                      <p:cBhvr>
                                        <p:cTn id="15" dur="500">
                                          <p:stCondLst>
                                            <p:cond delay="0"/>
                                          </p:stCondLst>
                                        </p:cTn>
                                        <p:tgtEl>
                                          <p:spTgt spid="1027">
                                            <p:txEl>
                                              <p:pRg st="1" end="1"/>
                                            </p:txEl>
                                          </p:spTgt>
                                        </p:tgtEl>
                                      </p:cBhvr>
                                    </p:animEffect>
                                  </p:childTnLst>
                                </p:cTn>
                              </p:par>
                              <p:par>
                                <p:cTn id="16" presetID="10" presetClass="entr" presetSubtype="0" fill="hold" grpId="0" nodeType="withEffect">
                                  <p:stCondLst>
                                    <p:cond delay="0"/>
                                  </p:stCondLst>
                                  <p:iterate type="lt">
                                    <p:tmPct val="10000"/>
                                  </p:iterate>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fade">
                                      <p:cBhvr>
                                        <p:cTn id="18" dur="500">
                                          <p:stCondLst>
                                            <p:cond delay="0"/>
                                          </p:stCondLst>
                                        </p:cTn>
                                        <p:tgtEl>
                                          <p:spTgt spid="1027">
                                            <p:txEl>
                                              <p:pRg st="2" end="2"/>
                                            </p:txEl>
                                          </p:spTgt>
                                        </p:tgtEl>
                                      </p:cBhvr>
                                    </p:animEffect>
                                  </p:childTnLst>
                                </p:cTn>
                              </p:par>
                              <p:par>
                                <p:cTn id="19" presetID="10" presetClass="entr" presetSubtype="0" fill="hold" grpId="0" nodeType="withEffect">
                                  <p:stCondLst>
                                    <p:cond delay="0"/>
                                  </p:stCondLst>
                                  <p:iterate type="lt">
                                    <p:tmPct val="10000"/>
                                  </p:iterate>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fade">
                                      <p:cBhvr>
                                        <p:cTn id="21" dur="500">
                                          <p:stCondLst>
                                            <p:cond delay="0"/>
                                          </p:stCondLst>
                                        </p:cTn>
                                        <p:tgtEl>
                                          <p:spTgt spid="1027">
                                            <p:txEl>
                                              <p:pRg st="3" end="3"/>
                                            </p:txEl>
                                          </p:spTgt>
                                        </p:tgtEl>
                                      </p:cBhvr>
                                    </p:animEffect>
                                  </p:childTnLst>
                                </p:cTn>
                              </p:par>
                              <p:par>
                                <p:cTn id="22" presetID="10" presetClass="entr" presetSubtype="0" fill="hold" grpId="0" nodeType="withEffect">
                                  <p:stCondLst>
                                    <p:cond delay="0"/>
                                  </p:stCondLst>
                                  <p:iterate type="lt">
                                    <p:tmPct val="10000"/>
                                  </p:iterate>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fade">
                                      <p:cBhvr>
                                        <p:cTn id="24" dur="500">
                                          <p:stCondLst>
                                            <p:cond delay="0"/>
                                          </p:stCondLst>
                                        </p:cTn>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10" presetClass="entr" presetSubtype="0" fill="hold" nodeType="click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2">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3">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4">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5">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1.jpeg"/><Relationship Id="rId7" Type="http://schemas.openxmlformats.org/officeDocument/2006/relationships/hyperlink" Target="http://adamsmith.files.wordpress.com/2009/08/sst_gb.jpg" TargetMode="Externa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10" Type="http://schemas.openxmlformats.org/officeDocument/2006/relationships/image" Target="../media/image16.png"/><Relationship Id="rId4" Type="http://schemas.openxmlformats.org/officeDocument/2006/relationships/hyperlink" Target="http://www.google.co.nz/imgres?imgurl=http://www.odt.co.nz/files/story/2009/05/bill_english_6802457594.JPG&amp;imgrefurl=http://www.odt.co.nz/news/business/58729/national-super-faces-uncertain-future&amp;usg=__L_3pv5-yqjuDfBqE_Qj6_P2nrBk=&amp;h=600&amp;w=392&amp;sz=33&amp;hl=en&amp;start=3&amp;itbs=1&amp;tbnid=MDnmqPR43IP_aM:&amp;tbnh=135&amp;tbnw=88&amp;prev=/images?q=bill+english+new+zealand&amp;hl=en&amp;sa=G&amp;gbv=2&amp;tbs=isch:1" TargetMode="External"/><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en-NZ" sz="4800" b="1" smtClean="0"/>
              <a:t>Animal responses to the biotic environment</a:t>
            </a:r>
          </a:p>
        </p:txBody>
      </p:sp>
      <p:sp>
        <p:nvSpPr>
          <p:cNvPr id="2051" name="Rectangle 3"/>
          <p:cNvSpPr>
            <a:spLocks noGrp="1" noChangeArrowheads="1"/>
          </p:cNvSpPr>
          <p:nvPr>
            <p:ph type="subTitle" idx="1"/>
          </p:nvPr>
        </p:nvSpPr>
        <p:spPr/>
        <p:txBody>
          <a:bodyPr/>
          <a:lstStyle/>
          <a:p>
            <a:pPr eaLnBrk="1" hangingPunct="1"/>
            <a:endParaRPr lang="en-US" sz="2400" smtClean="0"/>
          </a:p>
        </p:txBody>
      </p:sp>
      <p:sp>
        <p:nvSpPr>
          <p:cNvPr id="6" name="Action Button: Forward or Next 5">
            <a:hlinkClick r:id="" action="ppaction://hlinkshowjump?jump=nextslide" highlightClick="1"/>
          </p:cNvPr>
          <p:cNvSpPr/>
          <p:nvPr/>
        </p:nvSpPr>
        <p:spPr>
          <a:xfrm>
            <a:off x="8429625" y="6286500"/>
            <a:ext cx="500063" cy="5715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050"/>
                                        </p:tgtEl>
                                        <p:attrNameLst>
                                          <p:attrName>style.visibility</p:attrName>
                                        </p:attrNameLst>
                                      </p:cBhvr>
                                      <p:to>
                                        <p:strVal val="visible"/>
                                      </p:to>
                                    </p:set>
                                    <p:animEffect transition="in" filter="fade">
                                      <p:cBhvr>
                                        <p:cTn id="7" dur="1000">
                                          <p:stCondLst>
                                            <p:cond delay="0"/>
                                          </p:stCondLst>
                                        </p:cTn>
                                        <p:tgtEl>
                                          <p:spTgt spid="20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nodePh="1">
                                  <p:stCondLst>
                                    <p:cond delay="0"/>
                                  </p:stCondLst>
                                  <p:endCondLst>
                                    <p:cond evt="begin" delay="0">
                                      <p:tn val="10"/>
                                    </p:cond>
                                  </p:endCondLst>
                                  <p:iterate type="lt">
                                    <p:tmPct val="10000"/>
                                  </p:iterate>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fade">
                                      <p:cBhvr>
                                        <p:cTn id="12" dur="1000">
                                          <p:stCondLst>
                                            <p:cond delay="0"/>
                                          </p:stCondLst>
                                        </p:cTn>
                                        <p:tgtEl>
                                          <p:spTgt spid="205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NZ" smtClean="0"/>
              <a:t>Complex Hierarchies</a:t>
            </a:r>
          </a:p>
        </p:txBody>
      </p:sp>
      <p:sp>
        <p:nvSpPr>
          <p:cNvPr id="24579" name="Rectangle 3"/>
          <p:cNvSpPr>
            <a:spLocks noGrp="1" noChangeArrowheads="1"/>
          </p:cNvSpPr>
          <p:nvPr>
            <p:ph type="body" idx="1"/>
          </p:nvPr>
        </p:nvSpPr>
        <p:spPr>
          <a:xfrm>
            <a:off x="395288" y="1268413"/>
            <a:ext cx="8229600" cy="4525962"/>
          </a:xfrm>
        </p:spPr>
        <p:txBody>
          <a:bodyPr/>
          <a:lstStyle/>
          <a:p>
            <a:pPr eaLnBrk="1" hangingPunct="1"/>
            <a:r>
              <a:rPr lang="en-NZ" smtClean="0"/>
              <a:t>There may be sub-groups within the ranking system. E.g. in a baboon troop there may be dominant males, subordinate males, females with their own ranks, and juveniles.</a:t>
            </a:r>
          </a:p>
        </p:txBody>
      </p:sp>
      <p:pic>
        <p:nvPicPr>
          <p:cNvPr id="24580" name="Picture 4" descr="BaboonTro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213" y="4035425"/>
            <a:ext cx="4321175"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ction Button: Forward or Next 6">
            <a:hlinkClick r:id="" action="ppaction://hlinkshowjump?jump=nextslide" highlightClick="1"/>
          </p:cNvPr>
          <p:cNvSpPr/>
          <p:nvPr/>
        </p:nvSpPr>
        <p:spPr>
          <a:xfrm>
            <a:off x="8643938" y="6286500"/>
            <a:ext cx="500062" cy="5715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4578"/>
                                        </p:tgtEl>
                                        <p:attrNameLst>
                                          <p:attrName>style.visibility</p:attrName>
                                        </p:attrNameLst>
                                      </p:cBhvr>
                                      <p:to>
                                        <p:strVal val="visible"/>
                                      </p:to>
                                    </p:set>
                                    <p:animEffect transition="in" filter="fade">
                                      <p:cBhvr>
                                        <p:cTn id="7" dur="1000">
                                          <p:stCondLst>
                                            <p:cond delay="0"/>
                                          </p:stCondLst>
                                        </p:cTn>
                                        <p:tgtEl>
                                          <p:spTgt spid="245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24579">
                                            <p:txEl>
                                              <p:pRg st="0" end="0"/>
                                            </p:txEl>
                                          </p:spTgt>
                                        </p:tgtEl>
                                        <p:attrNameLst>
                                          <p:attrName>style.visibility</p:attrName>
                                        </p:attrNameLst>
                                      </p:cBhvr>
                                      <p:to>
                                        <p:strVal val="visible"/>
                                      </p:to>
                                    </p:set>
                                    <p:animEffect transition="in" filter="fade">
                                      <p:cBhvr>
                                        <p:cTn id="12" dur="500">
                                          <p:stCondLst>
                                            <p:cond delay="0"/>
                                          </p:stCondLst>
                                        </p:cTn>
                                        <p:tgtEl>
                                          <p:spTgt spid="2457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4580"/>
                                        </p:tgtEl>
                                        <p:attrNameLst>
                                          <p:attrName>style.visibility</p:attrName>
                                        </p:attrNameLst>
                                      </p:cBhvr>
                                      <p:to>
                                        <p:strVal val="visible"/>
                                      </p:to>
                                    </p:set>
                                    <p:animEffect transition="in" filter="dissolve">
                                      <p:cBhvr>
                                        <p:cTn id="17" dur="500"/>
                                        <p:tgtEl>
                                          <p:spTgt spid="2458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build="p"/>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NZ" smtClean="0"/>
              <a:t>Human hierarchies</a:t>
            </a:r>
          </a:p>
        </p:txBody>
      </p:sp>
      <p:sp>
        <p:nvSpPr>
          <p:cNvPr id="25603" name="Rectangle 3"/>
          <p:cNvSpPr>
            <a:spLocks noGrp="1" noChangeArrowheads="1"/>
          </p:cNvSpPr>
          <p:nvPr>
            <p:ph type="body" idx="1"/>
          </p:nvPr>
        </p:nvSpPr>
        <p:spPr>
          <a:xfrm>
            <a:off x="457200" y="1196975"/>
            <a:ext cx="8229600" cy="4929188"/>
          </a:xfrm>
        </p:spPr>
        <p:txBody>
          <a:bodyPr/>
          <a:lstStyle/>
          <a:p>
            <a:pPr eaLnBrk="1" hangingPunct="1"/>
            <a:r>
              <a:rPr lang="en-NZ" b="1" smtClean="0"/>
              <a:t>Humans have the most complex systems of all.</a:t>
            </a:r>
          </a:p>
        </p:txBody>
      </p:sp>
      <p:pic>
        <p:nvPicPr>
          <p:cNvPr id="25605" name="Picture 5" descr="army-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2565400"/>
            <a:ext cx="5576888"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ction Button: Forward or Next 6">
            <a:hlinkClick r:id="" action="ppaction://hlinkshowjump?jump=nextslide" highlightClick="1"/>
          </p:cNvPr>
          <p:cNvSpPr/>
          <p:nvPr/>
        </p:nvSpPr>
        <p:spPr>
          <a:xfrm>
            <a:off x="8643938" y="6286500"/>
            <a:ext cx="500062" cy="5715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5602"/>
                                        </p:tgtEl>
                                        <p:attrNameLst>
                                          <p:attrName>style.visibility</p:attrName>
                                        </p:attrNameLst>
                                      </p:cBhvr>
                                      <p:to>
                                        <p:strVal val="visible"/>
                                      </p:to>
                                    </p:set>
                                    <p:animEffect transition="in" filter="fade">
                                      <p:cBhvr>
                                        <p:cTn id="7" dur="1000">
                                          <p:stCondLst>
                                            <p:cond delay="0"/>
                                          </p:stCondLst>
                                        </p:cTn>
                                        <p:tgtEl>
                                          <p:spTgt spid="256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25603">
                                            <p:txEl>
                                              <p:pRg st="0" end="0"/>
                                            </p:txEl>
                                          </p:spTgt>
                                        </p:tgtEl>
                                        <p:attrNameLst>
                                          <p:attrName>style.visibility</p:attrName>
                                        </p:attrNameLst>
                                      </p:cBhvr>
                                      <p:to>
                                        <p:strVal val="visible"/>
                                      </p:to>
                                    </p:set>
                                    <p:animEffect transition="in" filter="fade">
                                      <p:cBhvr>
                                        <p:cTn id="12" dur="500">
                                          <p:stCondLst>
                                            <p:cond delay="0"/>
                                          </p:stCondLst>
                                        </p:cTn>
                                        <p:tgtEl>
                                          <p:spTgt spid="2560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5605"/>
                                        </p:tgtEl>
                                        <p:attrNameLst>
                                          <p:attrName>style.visibility</p:attrName>
                                        </p:attrNameLst>
                                      </p:cBhvr>
                                      <p:to>
                                        <p:strVal val="visible"/>
                                      </p:to>
                                    </p:set>
                                    <p:animEffect transition="in" filter="dissolve">
                                      <p:cBhvr>
                                        <p:cTn id="17" dur="500"/>
                                        <p:tgtEl>
                                          <p:spTgt spid="2560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3" grpId="0" build="p"/>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ch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04813"/>
            <a:ext cx="7920037" cy="603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ction Button: Forward or Next 4">
            <a:hlinkClick r:id="" action="ppaction://hlinkshowjump?jump=nextslide" highlightClick="1"/>
          </p:cNvPr>
          <p:cNvSpPr/>
          <p:nvPr/>
        </p:nvSpPr>
        <p:spPr>
          <a:xfrm>
            <a:off x="8643938" y="6286500"/>
            <a:ext cx="500062" cy="5715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7" name="Picture 9" descr="Beehive_HDR_01_1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543050"/>
            <a:ext cx="7924800" cy="531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7" name="Picture 19" descr="Members of Parliament in the debating chamb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890713"/>
            <a:ext cx="6805613" cy="299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ction Button: Forward or Next 11">
            <a:hlinkClick r:id="" action="ppaction://hlinkshowjump?jump=nextslide" highlightClick="1"/>
          </p:cNvPr>
          <p:cNvSpPr/>
          <p:nvPr/>
        </p:nvSpPr>
        <p:spPr>
          <a:xfrm>
            <a:off x="8643938" y="6286500"/>
            <a:ext cx="500062" cy="5715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pic>
        <p:nvPicPr>
          <p:cNvPr id="39940" name="Picture 4" descr="http://t2.gstatic.com/images?q=tbn:MDnmqPR43IP_aM:http://www.odt.co.nz/files/story/2009/05/bill_english_6802457594.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3188" y="1500188"/>
            <a:ext cx="1357312"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4763"/>
            <a:ext cx="1971675" cy="3390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7" descr="SST_GB">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37150" y="409575"/>
            <a:ext cx="3519488"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AutoShape 10" descr="data:image/jpeg;base64,/9j/4AAQSkZJRgABAQAAAQABAAD/2wCEAAkGBhISERQTEhISEBAQERoVEhUSFxQTFRYYFRQVFBMSGBQXHCYeFxojGRYUHy8gIycpLCwsFh4xNTAqNSYrLCoBCQoKDgwOGA8PGikcHyUsKSwsLSosLCksLCwsLCwsLCwsKSwsKSksLCwpKSwpLCwsLCwsLCwsLCwsLCksKSksKf/AABEIAOEA4QMBIgACEQEDEQH/xAAcAAEAAQUBAQAAAAAAAAAAAAAAAgMEBQYHAQj/xABCEAACAQIDBQUFBQUHBAMAAAABAgADEQQSIQUTMUFRBiJhcZEHMoGhwRRCUoKxI5LR4fAzYmNyorLCRIOT8QgVJP/EABkBAQEBAQEBAAAAAAAAAAAAAAABAgMEBf/EACIRAQEAAgMBAAEFAQAAAAAAAAABAhEDITESYRMUIkFRBP/aAAwDAQACEQMRAD8A7jERAREQERECLSMk0hIj2J5ED2J5KeJxKU0Z3YIiC7MxsABzJgVZj9odocLQ/tsRRono7qp9Cbzm3aL2g4jFuaOBzUaA0arwdh1v9xfLU/Ka4vZ4AENTFW/FnJuT10Okxc5HbDiuXbumC2jSrLmo1adZfxU2Vx6qTLifPA2HVoPvcK9TD1V1BVvlfp53E3/sR7VlqkYfH2o4kHKtQjKlQ8AG5I3+k+HCWZSsZYXH10iJ5E0w9ieRA9kkkJNIEoiJVIiICIiAiIgIiICIiAiIgRaQk2kJEIieMwAJJAAFyToAOZvApY3GpRptUqMEpoLsx5D6nlbnOS9oNv1dp1MovRwVNrhfvORwLdT4cB4nWVe1HaFto193TJXB0W5ffPDOfnlHIayVCiAAqiwGgAnLkz11Hq4eL6/lfFPB4JUUKgsB6nxJl6mH6yrTp2lVU0nm290kkY3EULHwmu9o9hrVXMLB1Gh+hm3V6Wl5jsVQFvAyy6c88Nqfs/8Aae1ErhMcTkFlp1m1Kcgrnmv97l5cOwq1xcag8LT562rshW7p0J9xunn4TcPZR22ZW/8Ar8UbOtxh2bw13JPPTVfTpPVjlt4OTjuLqsRE25EmkhJpAlERKpERAREQEREBERAREQERECLSEm0hIhNB9p3afKowdJr1aoBrAcVQnup5uR6Dxm8Y7GpRpvVqHLTpIXc9FUFmPoJwvZWLOJxFbGVRZqzmoAfuhu7ST8tNQJnK6m28Mfq6ZnZ+D3aBRx4sepPGZGikpUl5y6w4/WeS3b6kkk1F1QwpPlMhTwYKnS3SRpLoJd4caGGqw1VLgiYytwMzeMWzn19RMRiaerD+usiVhsXhg6kc+K+BmtbUwhZRVS616BBuujWU3BFuYOoPhNrMxO0Bke/Jxr9ZvG6cuTGWOoezvtf9vwoZrfaKJCVwOZt3agHRhr5hhym0zgXsz2l9l2stO9qeIvSPTvjNS/1BR+Yzvs9cfNs1STSQk0hEoiJVIiICIiAiIgIiICIiAiIgRaQk2kJEaN7ZdrbnZpXnia1OlbqubeOPiqEfmmh7CQNTBFiHYm45/d+hma/+QNa6YKkNS1Wo9ufdRFBt+YzA4I7nBXW4KUBbqGK6H95py5fNO/D7a2fgOgHwlzgrHnz4jUfKcqxG0qxPeqOfiZX2d2hrUWurFhzDagzH6TvP+mb8dto4UW0a/lKqUso+M0XYfbSnVsC27qnkTa/k3A+U2N9uELyJ8Zm46emZTKblXWLpXe/KwllisLSPvkA2+Ms9o7ayIXdhTpjnzPgPHwmg7Z7WPUNqWamnX7zePhLjhtnPkxwnbaMYVpnV1tfQsQv6mYvazqyKwIYBuIII4HmJplWqWN2JJ6k3lTD4kodOB4jkf/U3+k8v7jfWlbE4o0sVSqjQ02puPNHv9BPp4GfLm311HkR+h+s+jtibYpvRwwNRBVrYem4TMMxzUw3u8evpOmPjhyesrJpISaTTmlERKpERAREQEREBERAREQERECLS3xdcIjueCIWP5QT9JcNLPaSXo1B1psNf8pkqybsjiXbHaX23F0KlSwahTZMqXy3vnB1J5ZgfJZdYrBscK2hF0BFwbGxVrA24mxlepspadGrp3t6WJPEWYWAPkT6mZXZdfNQTNqAAAg0BsALu3S99B8bzz5W3Ve/Pj+ctSNHweyg5W2Hr4trapRJRU00DVLEA+HL9K9fsxUYabNxFG3Flr06nya36zfe6wIZnRuT02Klf8ttB6SktCqdDjsRUT8NhmPhmGsszT9u5g2ymUZxnGUm61UZW05XAKn5Ta+zNc1AUqkrlACFgbm/LXpNoGESlb7hbgahLu3kso7Ool6xNtFFieYF/lwkuVrphwzGtK7X4QvVRKWetZeCAtY3ObQeAEtMH2dqN/ZUDXINjvGSnYjlu2dW9Zs21ae6rllGjNoB15j4zL00SuveprVtoQ6hai+fMfAy/Vk0zlwy5Vqh2FjKaljgkRVFyynDta3xJ+cxWB2LvnZgDTC2NroASTwAZhYes6CvZ1dQpqFOO7aoTTB8Vtc+RMs9pMyArlFwOdiLcNARYyfV/pLwddtExmFVnVXOVc5zeh0me2ZWqpXpVT3EzZVU3zjKMyMT93RLZeQI8phq5y1ENrZaoNh58pnaGHrV6iIiHOxsoHIjQk9LanXlLN6Zw1u13IGTSUaCFVUE3KqAT1IFiZWSd3hSiIlCIiAiIgIiICIiAiIgIiIEWlKql1I6gj1FpVaQkHNdsYMtSY0tFCuanG4KBmdT0JI/q8xWzn/YpY+9fh0ubzZ+2mGai7PT0XE02WqNdSBYm3Wx4+E1PZCfsaN9LofmzHn5zz59Pp5Zfdxy/2M5gMcidPC+sr4/tKEQkEDKOC8zyA8SZqm2sT9nZAx3dOo1mqsCyILcSB8PWU8tBqilcQ2JGhXVSgbqoXTp6RJ0t5ZLplP2gP2io29rfgB7qqRqin8Xj4TEbI7dvh67isjUkf3CozFR0a/Hlw58tZlGW1jUdaSDmxt5aeI5S23ez8VUWm9ZgynRWUIKhtpZz3rcdBYmWM5XKsLtrtU9WqN0isiG6liRc3Gunlzme2Mxcu+qV2YFBfQqFtkPidT6SwpbGwaOy4fEJiHS5Kd241vpr3rDn+kLi7NzBB+ctkrMyu92tiO3mXhbXqNR4SwxuPz3vxIljiqzOc6lcxAuDcA+duB8ZDCsz02qZCqLUNPNcFWYC5ynmB1mdabvJth9pp3/Sb32BsMXTs2Ymi7OTx73D/bNG2h909eE6H7M9lMW35BCLTyqepYC9uth+om8f6ebeplt0STSQk0nV5EoiJVIiICIiAiIgIiICIiAiIgRaQk2kJEW2O2bTrACouYKbjUjX4cfKcxdP2fih+pvOrzm1ehkxFanyWobeRNx8iJx5Z09HDd9KNSuXpeY1+ExuP7BYOqiVHU0RUXWph9DmP40Oh16Wl7l3b5D7jHT4zMYdA6NRvYOO74MOH8Jxl09Ekt1Wjdk9h0cFjB9rAeiagyVnBNIKaVZSKgNwjZzSsTpx1my7UwGAqYakjGg9JUpkNnQte6l2zg3zHW8tTVZMyst8uhHPTSWbV8C39pgqRPMjMhPmUYXm8p9d+M3ixnlZTtRsbZTLQWg+Fw2UtapQZN5YL3QApzVDmy9Tx6zUqeGxL2vuygUXqVFakfEZAbm3WwEzrbSwygChh6VADmijOfOobtLOpjHqEKulzy/U9Zcf4zXrWPHjO7Vphuzm/LLvamWwBIsq3uLnKNbeBPSZjb2LRaaUaIy0aK5EHC5ta/y+Op5zIYdBRp+NtZhcNT3tXMfcp6+Z4zO7WctTxjNtUgm7Xmqi/mbkzsvYupfZ+FP+Ao9NPpONbcqgm/Vp2TsXTtgMKP8AAU/vd76ztxvNyes1JpISaTo5JRESqREQEREBERAREQEREBERAi0hJtISITRO12H3eLD/AHayD1Xun5W9Zvc17tvgC+Hzgd6g2f8AKdH+h+EzlNx047rJq2Oo5lBHEShhMSfiDrPcFjAdDI4nDkHMs82nrv8AqpistyRYkjX+ctsICWy0lRS2uYgH43lp9o4jhdtf4S/wWLNMXQBgwHy8ZqNTKX1UxWHroMzVKRA/uD6iWOC2ihch1RXGmYALx4A2l/Vx+8TK6kXOttOBuNOUwm06gztYAWAAty8/Uy3tMrJ3F1tque6i6ljYf18Z7WpijRtz5nqecobIoljvajXyiyX9Cf1HrKeLc1nPKnTHqeP0+UxpjbXttPZVvxN3PkOH1nfNhYY08LQQ8UoU1PmKag/OcVwOyPt2MpURfIXBc/4aHM/lcA/FhO8AT0YePNyekmkhJpNuaUREqkREBERAREQEREBERAREQItISbSEiE8dAQQRcEWIPMHQiexA5dtfZRw1Zk+771Mnmp4fwPiJChi+uo+Ym/8AaLYgxFOwsKqa0z481PgfoJzetTKMbgqQbOp0IInHLHT045bn5Sx2BD6qQG5eMxq41qejd3wI0mQc6XB8pa4ls3HW3WZX8qFXbunvr+Uay1ouah4FUvqTxMmcMl75ReVRroO6PSU2uKrnRF0/RR19JQxFRVSw/s11PVz/AA/WeggCy8DxJ4n+UuNh7FONxK0ddzTs+IYcl5Jfq3D58omPZbqNu9mGwDTpNiqg/aYn3L8qd7j94i/kFm8TxEAAAAAAsANAANAAOk9nePNbsk0kJNIRKIiVSIiAiIgIiICIiAiIgIiIEWkJNpCRCIiAmt9rOz+8U1qYvUVe+v41H/IcuvDpNknEPbB2wxP2qrg1q7vDIqZlQWLlqauQ7cSO9w0HW8lWXXa6L6XGqnh4SlUeab2d7V7o7qsRuyLKx1y9AfDx5eXDbs1xpw/rWcL09GOW4pyQnstcdtBKS3YjwHWIJYvFrTF2YLcgXa9hc2zG3ITr/ZXYtLDYdVpMKu8GdqoIIqlh74I0y9PD4z5o2ltRqz3PDkJ2T2EVmODrgsSqYmyAnRb01LW6XJvO2Mccst+OlxETTBJpISaQJRESqREQEREBERAREQEREBERAi0hJtISIREQE+ZfaPjd5tTFnlvmT/xBaX/GfTYnyLtzE58XiH45q1Q+rsfrJRjLzpHY/CvWwIbDsalegX31JrkFb3p5eakre3I5SOOh5wZ072DYRmxWIfXImGCHpmeopUeiPGpfVl0vMDhq9Yld2KQC5mdnXKq6d6/C2o1vzE1rtw9BWpUqFQViis9WoOb1CLIL8lVF+LHhwnccFsZUrVqhAIdlCjkAqhiSOFyzMfSfN2PqZqtRvxVWPqxMnz8xrLLahO4ewUf/AI8Rr/1XD/tU/wCPynDp2/2CKPsmJOYEnEi68xaktj8bn92WMOnxEShJpISaQJRESqREQEREBERAREQEREBERAi0hJtISIREQKOOxa0qVSo2i0qbO3kilj8hPj5Qzv3QWZ20A1JLHQW63M+lfani6n2JsNQamK+LBWzuEO6UZqxHW4sv5z0nHewPZmoKuJxNWm1NNn4OrWGdSAahpOKNr8bd9rjmgkXTRxO+exHZ27wDORZq9UufIDIg9FJ/NOBqP68p9CezbHLTwdJCbHIBrwuAAR4TWMZrdkYHNY3IbXzAGk+aO1Oyzh8XWpclqEr/AJWJK/I/KfQ+zGVN8S4s9dmGvIqtvrORe1vBqcQlZSCHBRrdVOYfJj6RZ0NBnTvYPtTLiq9AnStRDr/mpNb/AG1D+7OfbE2d9oxFGhmyb+qtMNa9i5Cg256mZzsVTr4Xa9Bd229o4ndVUUEkBiaVT4AMTfymVfSkREoSaSEmkCUREqkREBERAREQEREBERAREQItISbSEiERECw2vsKjiQorJmyElSDlYZgVYAjkQSCP4CWXavZNSps7EYbDAbx8M1KmCQoNxlIzHQEi+szkQu3yfV7H4yniKeHq4epRrVnFOmKgsrMxyjK/usLkagmX1XDY3BYmphhWalUpMVYBiaZFgwYX0sQQQbc+U+oHpK1rgHKcwuAbEcGF+B8Zyf2s7OAxSuLKa1EXYj8DWNvG2T5S4xm+NCG0cYR38W4XUs2jAa20JGnD+Uxq4DEYp6hQVq5oU2qNnN2Wmtsza8BqNBMls/CJURmqM7MBmX3m43tZBx0F/wCU617KthJhsO1VlNOpi++N5725p2CFjyLFy/k69JrKdJK517MuweKxGIo4q26w1CslTeOD+0yOGy0x969rZuA8eE7TV7K0WxX2lrlu7dNMpZAArnS5ItwJtcA8pkFxa2W1hdsttL2zlAbdLgStTq3LD8JA9VVvrOem5dJxESoSaSEmkCUREqkREBERAREQEREBERAREQItISbSEiEREBERATSfa52Y+14BnULvsJeshOhyqp3yX8VF/Eos3aQrUVdSrqHRwVZWAKsCLFSDoQRygfL/AGVp1K9anSDW3tanTLcCoLZBbobT6E7VYgUaSlRwVkVQCbjKHIsP7tM+k1nafs4RNpYfEYTDClTWrTqVSjKlO6OCbUh7tlW+g1LTdts7L39MpmyGz5TxsXpVKV/gKhPwl3s+dNexe2RSpU8tOq9ZqygHdVMt0cJl4AtfL7o5mUtm7erM9Unfim7L32RFAIRAcz2tRGovcNYL1vM3iNgliCXJCVg6BCVtetnZm14gMwFraX4k6VMHsOmrVVG9VWcNpVrANmRVa/e1N1PqJdxNVksPTKooZi7AAFjpc8zaVJ5TphQAAAFAAA5ACwE9mVJNJCTSBKIiVSIiAiIgIiICIiAiIgIiIHjSMRIhERAREQEREBERARPIgexEQE9WIlVKIiAiIgIiICIiB//Z"/>
          <p:cNvSpPr>
            <a:spLocks noChangeAspect="1" noChangeArrowheads="1"/>
          </p:cNvSpPr>
          <p:nvPr/>
        </p:nvSpPr>
        <p:spPr bwMode="auto">
          <a:xfrm>
            <a:off x="63500" y="-157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7659"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0113" y="4500563"/>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60"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22738" y="4386263"/>
            <a:ext cx="1924050" cy="237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7657"/>
                                        </p:tgtEl>
                                        <p:attrNameLst>
                                          <p:attrName>style.visibility</p:attrName>
                                        </p:attrNameLst>
                                      </p:cBhvr>
                                      <p:to>
                                        <p:strVal val="visible"/>
                                      </p:to>
                                    </p:set>
                                    <p:animEffect transition="in" filter="dissolve">
                                      <p:cBhvr>
                                        <p:cTn id="7" dur="500"/>
                                        <p:tgtEl>
                                          <p:spTgt spid="276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7667"/>
                                        </p:tgtEl>
                                        <p:attrNameLst>
                                          <p:attrName>style.visibility</p:attrName>
                                        </p:attrNameLst>
                                      </p:cBhvr>
                                      <p:to>
                                        <p:strVal val="visible"/>
                                      </p:to>
                                    </p:set>
                                    <p:animEffect transition="in" filter="dissolve">
                                      <p:cBhvr>
                                        <p:cTn id="12" dur="500"/>
                                        <p:tgtEl>
                                          <p:spTgt spid="2766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499"/>
                                          </p:stCondLst>
                                        </p:cTn>
                                        <p:tgtEl>
                                          <p:spTgt spid="3994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39940"/>
                                        </p:tgtEl>
                                        <p:attrNameLst>
                                          <p:attrName>style.visibility</p:attrName>
                                        </p:attrNameLst>
                                      </p:cBhvr>
                                      <p:to>
                                        <p:strVal val="visible"/>
                                      </p:to>
                                    </p:set>
                                    <p:anim calcmode="lin" valueType="num">
                                      <p:cBhvr additive="base">
                                        <p:cTn id="21" dur="500" fill="hold"/>
                                        <p:tgtEl>
                                          <p:spTgt spid="39940"/>
                                        </p:tgtEl>
                                        <p:attrNameLst>
                                          <p:attrName>ppt_x</p:attrName>
                                        </p:attrNameLst>
                                      </p:cBhvr>
                                      <p:tavLst>
                                        <p:tav tm="0">
                                          <p:val>
                                            <p:strVal val="#ppt_x"/>
                                          </p:val>
                                        </p:tav>
                                        <p:tav tm="100000">
                                          <p:val>
                                            <p:strVal val="#ppt_x"/>
                                          </p:val>
                                        </p:tav>
                                      </p:tavLst>
                                    </p:anim>
                                    <p:anim calcmode="lin" valueType="num">
                                      <p:cBhvr additive="base">
                                        <p:cTn id="22" dur="500" fill="hold"/>
                                        <p:tgtEl>
                                          <p:spTgt spid="39940"/>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39943"/>
                                        </p:tgtEl>
                                        <p:attrNameLst>
                                          <p:attrName>style.visibility</p:attrName>
                                        </p:attrNameLst>
                                      </p:cBhvr>
                                      <p:to>
                                        <p:strVal val="visible"/>
                                      </p:to>
                                    </p:set>
                                    <p:animEffect transition="in" filter="wipe(down)">
                                      <p:cBhvr>
                                        <p:cTn id="27" dur="500"/>
                                        <p:tgtEl>
                                          <p:spTgt spid="3994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7659"/>
                                        </p:tgtEl>
                                        <p:attrNameLst>
                                          <p:attrName>style.visibility</p:attrName>
                                        </p:attrNameLst>
                                      </p:cBhvr>
                                      <p:to>
                                        <p:strVal val="visible"/>
                                      </p:to>
                                    </p:set>
                                    <p:animEffect transition="in" filter="fade">
                                      <p:cBhvr>
                                        <p:cTn id="32" dur="500"/>
                                        <p:tgtEl>
                                          <p:spTgt spid="2765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7660"/>
                                        </p:tgtEl>
                                        <p:attrNameLst>
                                          <p:attrName>style.visibility</p:attrName>
                                        </p:attrNameLst>
                                      </p:cBhvr>
                                      <p:to>
                                        <p:strVal val="visible"/>
                                      </p:to>
                                    </p:set>
                                    <p:animEffect transition="in" filter="fade">
                                      <p:cBhvr>
                                        <p:cTn id="37" dur="500"/>
                                        <p:tgtEl>
                                          <p:spTgt spid="2766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dissolv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NZ" smtClean="0"/>
              <a:t>Then there’s always…</a:t>
            </a:r>
          </a:p>
        </p:txBody>
      </p:sp>
      <p:sp>
        <p:nvSpPr>
          <p:cNvPr id="28675" name="Rectangle 3"/>
          <p:cNvSpPr>
            <a:spLocks noGrp="1" noChangeArrowheads="1"/>
          </p:cNvSpPr>
          <p:nvPr>
            <p:ph type="body" idx="1"/>
          </p:nvPr>
        </p:nvSpPr>
        <p:spPr>
          <a:xfrm>
            <a:off x="457200" y="3284538"/>
            <a:ext cx="8229600" cy="2841625"/>
          </a:xfrm>
        </p:spPr>
        <p:txBody>
          <a:bodyPr/>
          <a:lstStyle/>
          <a:p>
            <a:pPr algn="ctr" eaLnBrk="1" hangingPunct="1">
              <a:lnSpc>
                <a:spcPct val="90000"/>
              </a:lnSpc>
            </a:pPr>
            <a:r>
              <a:rPr lang="en-NZ" sz="2800" b="1" smtClean="0"/>
              <a:t>Principal</a:t>
            </a:r>
            <a:endParaRPr lang="en-NZ" sz="2800" smtClean="0"/>
          </a:p>
          <a:p>
            <a:pPr algn="ctr" eaLnBrk="1" hangingPunct="1">
              <a:lnSpc>
                <a:spcPct val="90000"/>
              </a:lnSpc>
            </a:pPr>
            <a:r>
              <a:rPr lang="en-NZ" sz="2800" b="1" smtClean="0"/>
              <a:t>Deputy Principal</a:t>
            </a:r>
          </a:p>
          <a:p>
            <a:pPr algn="ctr" eaLnBrk="1" hangingPunct="1">
              <a:lnSpc>
                <a:spcPct val="90000"/>
              </a:lnSpc>
            </a:pPr>
            <a:r>
              <a:rPr lang="en-NZ" sz="2800" b="1" smtClean="0"/>
              <a:t>Associate Principal</a:t>
            </a:r>
          </a:p>
          <a:p>
            <a:pPr algn="ctr" eaLnBrk="1" hangingPunct="1">
              <a:lnSpc>
                <a:spcPct val="90000"/>
              </a:lnSpc>
            </a:pPr>
            <a:r>
              <a:rPr lang="en-NZ" sz="2800" b="1" smtClean="0"/>
              <a:t>HODs</a:t>
            </a:r>
          </a:p>
          <a:p>
            <a:pPr algn="ctr" eaLnBrk="1" hangingPunct="1">
              <a:lnSpc>
                <a:spcPct val="90000"/>
              </a:lnSpc>
            </a:pPr>
            <a:r>
              <a:rPr lang="en-NZ" sz="2800" b="1" smtClean="0"/>
              <a:t>Teachers</a:t>
            </a:r>
          </a:p>
          <a:p>
            <a:pPr algn="ctr" eaLnBrk="1" hangingPunct="1">
              <a:lnSpc>
                <a:spcPct val="90000"/>
              </a:lnSpc>
            </a:pPr>
            <a:r>
              <a:rPr lang="en-NZ" sz="2800" smtClean="0"/>
              <a:t>etc</a:t>
            </a:r>
          </a:p>
        </p:txBody>
      </p:sp>
      <p:grpSp>
        <p:nvGrpSpPr>
          <p:cNvPr id="2" name="Group 8"/>
          <p:cNvGrpSpPr>
            <a:grpSpLocks/>
          </p:cNvGrpSpPr>
          <p:nvPr/>
        </p:nvGrpSpPr>
        <p:grpSpPr bwMode="auto">
          <a:xfrm>
            <a:off x="900113" y="1412875"/>
            <a:ext cx="7200900" cy="1655763"/>
            <a:chOff x="340" y="1071"/>
            <a:chExt cx="4200" cy="891"/>
          </a:xfrm>
        </p:grpSpPr>
        <p:pic>
          <p:nvPicPr>
            <p:cNvPr id="15366" name="Picture 5" descr="content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 y="1071"/>
              <a:ext cx="4200"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7" descr="conten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 y="1434"/>
              <a:ext cx="420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Action Button: Forward or Next 8">
            <a:hlinkClick r:id="" action="ppaction://hlinkshowjump?jump=nextslide" highlightClick="1"/>
          </p:cNvPr>
          <p:cNvSpPr/>
          <p:nvPr/>
        </p:nvSpPr>
        <p:spPr>
          <a:xfrm>
            <a:off x="8643938" y="6286500"/>
            <a:ext cx="500062" cy="5715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8674"/>
                                        </p:tgtEl>
                                        <p:attrNameLst>
                                          <p:attrName>style.visibility</p:attrName>
                                        </p:attrNameLst>
                                      </p:cBhvr>
                                      <p:to>
                                        <p:strVal val="visible"/>
                                      </p:to>
                                    </p:set>
                                    <p:animEffect transition="in" filter="fade">
                                      <p:cBhvr>
                                        <p:cTn id="7" dur="1000">
                                          <p:stCondLst>
                                            <p:cond delay="0"/>
                                          </p:stCondLst>
                                        </p:cTn>
                                        <p:tgtEl>
                                          <p:spTgt spid="286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28675">
                                            <p:txEl>
                                              <p:pRg st="0" end="0"/>
                                            </p:txEl>
                                          </p:spTgt>
                                        </p:tgtEl>
                                        <p:attrNameLst>
                                          <p:attrName>style.visibility</p:attrName>
                                        </p:attrNameLst>
                                      </p:cBhvr>
                                      <p:to>
                                        <p:strVal val="visible"/>
                                      </p:to>
                                    </p:set>
                                    <p:animEffect transition="in" filter="fade">
                                      <p:cBhvr>
                                        <p:cTn id="17" dur="500">
                                          <p:stCondLst>
                                            <p:cond delay="0"/>
                                          </p:stCondLst>
                                        </p:cTn>
                                        <p:tgtEl>
                                          <p:spTgt spid="28675">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28675">
                                            <p:txEl>
                                              <p:pRg st="1" end="1"/>
                                            </p:txEl>
                                          </p:spTgt>
                                        </p:tgtEl>
                                        <p:attrNameLst>
                                          <p:attrName>style.visibility</p:attrName>
                                        </p:attrNameLst>
                                      </p:cBhvr>
                                      <p:to>
                                        <p:strVal val="visible"/>
                                      </p:to>
                                    </p:set>
                                    <p:animEffect transition="in" filter="fade">
                                      <p:cBhvr>
                                        <p:cTn id="22" dur="500">
                                          <p:stCondLst>
                                            <p:cond delay="0"/>
                                          </p:stCondLst>
                                        </p:cTn>
                                        <p:tgtEl>
                                          <p:spTgt spid="28675">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28675">
                                            <p:txEl>
                                              <p:pRg st="2" end="2"/>
                                            </p:txEl>
                                          </p:spTgt>
                                        </p:tgtEl>
                                        <p:attrNameLst>
                                          <p:attrName>style.visibility</p:attrName>
                                        </p:attrNameLst>
                                      </p:cBhvr>
                                      <p:to>
                                        <p:strVal val="visible"/>
                                      </p:to>
                                    </p:set>
                                    <p:animEffect transition="in" filter="fade">
                                      <p:cBhvr>
                                        <p:cTn id="27" dur="500">
                                          <p:stCondLst>
                                            <p:cond delay="0"/>
                                          </p:stCondLst>
                                        </p:cTn>
                                        <p:tgtEl>
                                          <p:spTgt spid="28675">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iterate type="lt">
                                    <p:tmPct val="10000"/>
                                  </p:iterate>
                                  <p:childTnLst>
                                    <p:set>
                                      <p:cBhvr>
                                        <p:cTn id="31" dur="1" fill="hold">
                                          <p:stCondLst>
                                            <p:cond delay="0"/>
                                          </p:stCondLst>
                                        </p:cTn>
                                        <p:tgtEl>
                                          <p:spTgt spid="28675">
                                            <p:txEl>
                                              <p:pRg st="3" end="3"/>
                                            </p:txEl>
                                          </p:spTgt>
                                        </p:tgtEl>
                                        <p:attrNameLst>
                                          <p:attrName>style.visibility</p:attrName>
                                        </p:attrNameLst>
                                      </p:cBhvr>
                                      <p:to>
                                        <p:strVal val="visible"/>
                                      </p:to>
                                    </p:set>
                                    <p:animEffect transition="in" filter="fade">
                                      <p:cBhvr>
                                        <p:cTn id="32" dur="500">
                                          <p:stCondLst>
                                            <p:cond delay="0"/>
                                          </p:stCondLst>
                                        </p:cTn>
                                        <p:tgtEl>
                                          <p:spTgt spid="28675">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iterate type="lt">
                                    <p:tmPct val="10000"/>
                                  </p:iterate>
                                  <p:childTnLst>
                                    <p:set>
                                      <p:cBhvr>
                                        <p:cTn id="36" dur="1" fill="hold">
                                          <p:stCondLst>
                                            <p:cond delay="0"/>
                                          </p:stCondLst>
                                        </p:cTn>
                                        <p:tgtEl>
                                          <p:spTgt spid="28675">
                                            <p:txEl>
                                              <p:pRg st="4" end="4"/>
                                            </p:txEl>
                                          </p:spTgt>
                                        </p:tgtEl>
                                        <p:attrNameLst>
                                          <p:attrName>style.visibility</p:attrName>
                                        </p:attrNameLst>
                                      </p:cBhvr>
                                      <p:to>
                                        <p:strVal val="visible"/>
                                      </p:to>
                                    </p:set>
                                    <p:animEffect transition="in" filter="fade">
                                      <p:cBhvr>
                                        <p:cTn id="37" dur="500">
                                          <p:stCondLst>
                                            <p:cond delay="0"/>
                                          </p:stCondLst>
                                        </p:cTn>
                                        <p:tgtEl>
                                          <p:spTgt spid="28675">
                                            <p:txEl>
                                              <p:pRg st="4" end="4"/>
                                            </p:txEl>
                                          </p:spTgt>
                                        </p:tgtEl>
                                      </p:cBhvr>
                                    </p:animEffect>
                                  </p:childTnLst>
                                </p:cTn>
                              </p:par>
                            </p:childTnLst>
                          </p:cTn>
                        </p:par>
                        <p:par>
                          <p:cTn id="38" fill="hold" nodeType="afterGroup">
                            <p:stCondLst>
                              <p:cond delay="850"/>
                            </p:stCondLst>
                            <p:childTnLst>
                              <p:par>
                                <p:cTn id="39" presetID="10" presetClass="entr" presetSubtype="0" fill="hold" grpId="0" nodeType="afterEffect">
                                  <p:stCondLst>
                                    <p:cond delay="0"/>
                                  </p:stCondLst>
                                  <p:iterate type="lt">
                                    <p:tmPct val="10000"/>
                                  </p:iterate>
                                  <p:childTnLst>
                                    <p:set>
                                      <p:cBhvr>
                                        <p:cTn id="40" dur="1" fill="hold">
                                          <p:stCondLst>
                                            <p:cond delay="0"/>
                                          </p:stCondLst>
                                        </p:cTn>
                                        <p:tgtEl>
                                          <p:spTgt spid="28675">
                                            <p:txEl>
                                              <p:pRg st="5" end="5"/>
                                            </p:txEl>
                                          </p:spTgt>
                                        </p:tgtEl>
                                        <p:attrNameLst>
                                          <p:attrName>style.visibility</p:attrName>
                                        </p:attrNameLst>
                                      </p:cBhvr>
                                      <p:to>
                                        <p:strVal val="visible"/>
                                      </p:to>
                                    </p:set>
                                    <p:animEffect transition="in" filter="fade">
                                      <p:cBhvr>
                                        <p:cTn id="41" dur="500">
                                          <p:stCondLst>
                                            <p:cond delay="0"/>
                                          </p:stCondLst>
                                        </p:cTn>
                                        <p:tgtEl>
                                          <p:spTgt spid="28675">
                                            <p:txEl>
                                              <p:pRg st="5" end="5"/>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dissolve">
                                      <p:cBhvr>
                                        <p:cTn id="4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build="p"/>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NZ" smtClean="0"/>
              <a:t>Adaptive features of hierarchies</a:t>
            </a:r>
          </a:p>
        </p:txBody>
      </p:sp>
      <p:sp>
        <p:nvSpPr>
          <p:cNvPr id="29699" name="Rectangle 3"/>
          <p:cNvSpPr>
            <a:spLocks noGrp="1" noChangeArrowheads="1"/>
          </p:cNvSpPr>
          <p:nvPr>
            <p:ph type="body" idx="1"/>
          </p:nvPr>
        </p:nvSpPr>
        <p:spPr>
          <a:xfrm>
            <a:off x="457200" y="1196975"/>
            <a:ext cx="8229600" cy="4929188"/>
          </a:xfrm>
        </p:spPr>
        <p:txBody>
          <a:bodyPr/>
          <a:lstStyle/>
          <a:p>
            <a:pPr eaLnBrk="1" hangingPunct="1">
              <a:lnSpc>
                <a:spcPct val="90000"/>
              </a:lnSpc>
            </a:pPr>
            <a:r>
              <a:rPr lang="en-NZ" sz="2800" smtClean="0"/>
              <a:t>Reduces serious intraspecific aggression</a:t>
            </a:r>
          </a:p>
          <a:p>
            <a:pPr eaLnBrk="1" hangingPunct="1">
              <a:lnSpc>
                <a:spcPct val="90000"/>
              </a:lnSpc>
            </a:pPr>
            <a:r>
              <a:rPr lang="en-NZ" sz="2800" smtClean="0"/>
              <a:t>Each individual knows its place which is maintained by ritualised dominant and submissive behaviours.</a:t>
            </a:r>
          </a:p>
          <a:p>
            <a:pPr eaLnBrk="1" hangingPunct="1">
              <a:lnSpc>
                <a:spcPct val="90000"/>
              </a:lnSpc>
            </a:pPr>
            <a:r>
              <a:rPr lang="en-NZ" sz="2800" smtClean="0"/>
              <a:t>Lower ranked ones are less better off, but may still benefit by getting some resources and protection, and may rise up the rankings</a:t>
            </a:r>
          </a:p>
          <a:p>
            <a:pPr eaLnBrk="1" hangingPunct="1">
              <a:lnSpc>
                <a:spcPct val="90000"/>
              </a:lnSpc>
            </a:pPr>
            <a:r>
              <a:rPr lang="en-NZ" sz="2800" smtClean="0"/>
              <a:t>The ‘fittest’ (strongest/healthiest etc.) contribute most to the gene pool.</a:t>
            </a:r>
          </a:p>
          <a:p>
            <a:pPr eaLnBrk="1" hangingPunct="1">
              <a:lnSpc>
                <a:spcPct val="90000"/>
              </a:lnSpc>
            </a:pPr>
            <a:r>
              <a:rPr lang="en-NZ" sz="2800" smtClean="0"/>
              <a:t>Weakest, lowest ranked are less likely to pass on genes.</a:t>
            </a:r>
          </a:p>
        </p:txBody>
      </p:sp>
      <p:sp>
        <p:nvSpPr>
          <p:cNvPr id="6" name="Action Button: Forward or Next 5">
            <a:hlinkClick r:id="" action="ppaction://hlinkshowjump?jump=nextslide" highlightClick="1"/>
          </p:cNvPr>
          <p:cNvSpPr/>
          <p:nvPr/>
        </p:nvSpPr>
        <p:spPr>
          <a:xfrm>
            <a:off x="8643938" y="6286500"/>
            <a:ext cx="500062" cy="5715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9698"/>
                                        </p:tgtEl>
                                        <p:attrNameLst>
                                          <p:attrName>style.visibility</p:attrName>
                                        </p:attrNameLst>
                                      </p:cBhvr>
                                      <p:to>
                                        <p:strVal val="visible"/>
                                      </p:to>
                                    </p:set>
                                    <p:animEffect transition="in" filter="fade">
                                      <p:cBhvr>
                                        <p:cTn id="7" dur="500">
                                          <p:stCondLst>
                                            <p:cond delay="0"/>
                                          </p:stCondLst>
                                        </p:cTn>
                                        <p:tgtEl>
                                          <p:spTgt spid="296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29699">
                                            <p:txEl>
                                              <p:pRg st="0" end="0"/>
                                            </p:txEl>
                                          </p:spTgt>
                                        </p:tgtEl>
                                        <p:attrNameLst>
                                          <p:attrName>style.visibility</p:attrName>
                                        </p:attrNameLst>
                                      </p:cBhvr>
                                      <p:to>
                                        <p:strVal val="visible"/>
                                      </p:to>
                                    </p:set>
                                    <p:animEffect transition="in" filter="fade">
                                      <p:cBhvr>
                                        <p:cTn id="12" dur="500">
                                          <p:stCondLst>
                                            <p:cond delay="0"/>
                                          </p:stCondLst>
                                        </p:cTn>
                                        <p:tgtEl>
                                          <p:spTgt spid="2969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29699">
                                            <p:txEl>
                                              <p:pRg st="1" end="1"/>
                                            </p:txEl>
                                          </p:spTgt>
                                        </p:tgtEl>
                                        <p:attrNameLst>
                                          <p:attrName>style.visibility</p:attrName>
                                        </p:attrNameLst>
                                      </p:cBhvr>
                                      <p:to>
                                        <p:strVal val="visible"/>
                                      </p:to>
                                    </p:set>
                                    <p:animEffect transition="in" filter="fade">
                                      <p:cBhvr>
                                        <p:cTn id="17" dur="500">
                                          <p:stCondLst>
                                            <p:cond delay="0"/>
                                          </p:stCondLst>
                                        </p:cTn>
                                        <p:tgtEl>
                                          <p:spTgt spid="2969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29699">
                                            <p:txEl>
                                              <p:pRg st="2" end="2"/>
                                            </p:txEl>
                                          </p:spTgt>
                                        </p:tgtEl>
                                        <p:attrNameLst>
                                          <p:attrName>style.visibility</p:attrName>
                                        </p:attrNameLst>
                                      </p:cBhvr>
                                      <p:to>
                                        <p:strVal val="visible"/>
                                      </p:to>
                                    </p:set>
                                    <p:animEffect transition="in" filter="fade">
                                      <p:cBhvr>
                                        <p:cTn id="22" dur="500">
                                          <p:stCondLst>
                                            <p:cond delay="0"/>
                                          </p:stCondLst>
                                        </p:cTn>
                                        <p:tgtEl>
                                          <p:spTgt spid="2969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29699">
                                            <p:txEl>
                                              <p:pRg st="3" end="3"/>
                                            </p:txEl>
                                          </p:spTgt>
                                        </p:tgtEl>
                                        <p:attrNameLst>
                                          <p:attrName>style.visibility</p:attrName>
                                        </p:attrNameLst>
                                      </p:cBhvr>
                                      <p:to>
                                        <p:strVal val="visible"/>
                                      </p:to>
                                    </p:set>
                                    <p:animEffect transition="in" filter="fade">
                                      <p:cBhvr>
                                        <p:cTn id="27" dur="500">
                                          <p:stCondLst>
                                            <p:cond delay="0"/>
                                          </p:stCondLst>
                                        </p:cTn>
                                        <p:tgtEl>
                                          <p:spTgt spid="2969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iterate type="lt">
                                    <p:tmPct val="10000"/>
                                  </p:iterate>
                                  <p:childTnLst>
                                    <p:set>
                                      <p:cBhvr>
                                        <p:cTn id="31" dur="1" fill="hold">
                                          <p:stCondLst>
                                            <p:cond delay="0"/>
                                          </p:stCondLst>
                                        </p:cTn>
                                        <p:tgtEl>
                                          <p:spTgt spid="29699">
                                            <p:txEl>
                                              <p:pRg st="4" end="4"/>
                                            </p:txEl>
                                          </p:spTgt>
                                        </p:tgtEl>
                                        <p:attrNameLst>
                                          <p:attrName>style.visibility</p:attrName>
                                        </p:attrNameLst>
                                      </p:cBhvr>
                                      <p:to>
                                        <p:strVal val="visible"/>
                                      </p:to>
                                    </p:set>
                                    <p:animEffect transition="in" filter="fade">
                                      <p:cBhvr>
                                        <p:cTn id="32" dur="500">
                                          <p:stCondLst>
                                            <p:cond delay="0"/>
                                          </p:stCondLst>
                                        </p:cTn>
                                        <p:tgtEl>
                                          <p:spTgt spid="29699">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dissolv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build="p"/>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NZ" sz="4000" smtClean="0"/>
              <a:t>Dominant/Submissive behaviours</a:t>
            </a:r>
          </a:p>
        </p:txBody>
      </p:sp>
      <p:pic>
        <p:nvPicPr>
          <p:cNvPr id="30725" name="Picture 5" descr="Gray wolves (Canis lupis) exhibiting submissive behavior. Studies of animal behavior seek the causes of behavior, how it has evolved over time, and how it contributes to a species&amp;#x0027; surviv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1628775"/>
            <a:ext cx="3609975"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7" descr="redfox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557338"/>
            <a:ext cx="3914775"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ction Button: Forward or Next 6">
            <a:hlinkClick r:id="" action="ppaction://hlinkshowjump?jump=nextslide" highlightClick="1"/>
          </p:cNvPr>
          <p:cNvSpPr/>
          <p:nvPr/>
        </p:nvSpPr>
        <p:spPr>
          <a:xfrm>
            <a:off x="8643938" y="6286500"/>
            <a:ext cx="500062" cy="5715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30722"/>
                                        </p:tgtEl>
                                        <p:attrNameLst>
                                          <p:attrName>style.visibility</p:attrName>
                                        </p:attrNameLst>
                                      </p:cBhvr>
                                      <p:to>
                                        <p:strVal val="visible"/>
                                      </p:to>
                                    </p:set>
                                    <p:animEffect transition="in" filter="fade">
                                      <p:cBhvr>
                                        <p:cTn id="7" dur="1000">
                                          <p:stCondLst>
                                            <p:cond delay="0"/>
                                          </p:stCondLst>
                                        </p:cTn>
                                        <p:tgtEl>
                                          <p:spTgt spid="307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0727"/>
                                        </p:tgtEl>
                                        <p:attrNameLst>
                                          <p:attrName>style.visibility</p:attrName>
                                        </p:attrNameLst>
                                      </p:cBhvr>
                                      <p:to>
                                        <p:strVal val="visible"/>
                                      </p:to>
                                    </p:set>
                                    <p:animEffect transition="in" filter="dissolve">
                                      <p:cBhvr>
                                        <p:cTn id="12" dur="500"/>
                                        <p:tgtEl>
                                          <p:spTgt spid="307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0725"/>
                                        </p:tgtEl>
                                        <p:attrNameLst>
                                          <p:attrName>style.visibility</p:attrName>
                                        </p:attrNameLst>
                                      </p:cBhvr>
                                      <p:to>
                                        <p:strVal val="visible"/>
                                      </p:to>
                                    </p:set>
                                    <p:animEffect transition="in" filter="dissolve">
                                      <p:cBhvr>
                                        <p:cTn id="17" dur="500"/>
                                        <p:tgtEl>
                                          <p:spTgt spid="3072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endParaRPr lang="en-US" smtClean="0"/>
          </a:p>
        </p:txBody>
      </p:sp>
      <p:sp>
        <p:nvSpPr>
          <p:cNvPr id="18435" name="Rectangle 3"/>
          <p:cNvSpPr>
            <a:spLocks noGrp="1" noChangeArrowheads="1"/>
          </p:cNvSpPr>
          <p:nvPr>
            <p:ph type="body" idx="1"/>
          </p:nvPr>
        </p:nvSpPr>
        <p:spPr/>
        <p:txBody>
          <a:bodyPr/>
          <a:lstStyle/>
          <a:p>
            <a:pPr eaLnBrk="1" hangingPunct="1"/>
            <a:endParaRPr lang="en-US" smtClean="0"/>
          </a:p>
        </p:txBody>
      </p:sp>
      <p:pic>
        <p:nvPicPr>
          <p:cNvPr id="18436" name="Picture 5" descr="wdiag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81075"/>
            <a:ext cx="8064500" cy="326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ction Button: Forward or Next 6">
            <a:hlinkClick r:id="" action="ppaction://hlinkshowjump?jump=nextslide" highlightClick="1"/>
          </p:cNvPr>
          <p:cNvSpPr/>
          <p:nvPr/>
        </p:nvSpPr>
        <p:spPr>
          <a:xfrm>
            <a:off x="8643938" y="6286500"/>
            <a:ext cx="500062" cy="5715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250825" y="260350"/>
            <a:ext cx="3960813" cy="5865813"/>
          </a:xfrm>
        </p:spPr>
        <p:txBody>
          <a:bodyPr/>
          <a:lstStyle/>
          <a:p>
            <a:pPr eaLnBrk="1" hangingPunct="1">
              <a:lnSpc>
                <a:spcPct val="80000"/>
              </a:lnSpc>
            </a:pPr>
            <a:r>
              <a:rPr lang="en-NZ" sz="2400" i="1" smtClean="0"/>
              <a:t>A-B Neutral to alert attentive positions.</a:t>
            </a:r>
          </a:p>
          <a:p>
            <a:pPr eaLnBrk="1" hangingPunct="1">
              <a:lnSpc>
                <a:spcPct val="80000"/>
              </a:lnSpc>
            </a:pPr>
            <a:r>
              <a:rPr lang="en-NZ" sz="2400" i="1" smtClean="0"/>
              <a:t>C: Play-soliciting bow.</a:t>
            </a:r>
          </a:p>
          <a:p>
            <a:pPr eaLnBrk="1" hangingPunct="1">
              <a:lnSpc>
                <a:spcPct val="80000"/>
              </a:lnSpc>
            </a:pPr>
            <a:r>
              <a:rPr lang="en-NZ" sz="2400" i="1" smtClean="0"/>
              <a:t>D-E: Active and passive submissive greeting - tail wags, ears fold back, weight is transferred to hind legs.</a:t>
            </a:r>
          </a:p>
          <a:p>
            <a:pPr eaLnBrk="1" hangingPunct="1">
              <a:lnSpc>
                <a:spcPct val="80000"/>
              </a:lnSpc>
            </a:pPr>
            <a:r>
              <a:rPr lang="en-NZ" sz="2400" i="1" smtClean="0"/>
              <a:t>I: Passive submission.</a:t>
            </a:r>
          </a:p>
          <a:p>
            <a:pPr eaLnBrk="1" hangingPunct="1">
              <a:lnSpc>
                <a:spcPct val="80000"/>
              </a:lnSpc>
            </a:pPr>
            <a:r>
              <a:rPr lang="en-NZ" sz="2400" i="1" smtClean="0"/>
              <a:t>J: Rolling over and showing belly and genitals.</a:t>
            </a:r>
          </a:p>
          <a:p>
            <a:pPr eaLnBrk="1" hangingPunct="1">
              <a:lnSpc>
                <a:spcPct val="80000"/>
              </a:lnSpc>
            </a:pPr>
            <a:r>
              <a:rPr lang="en-NZ" sz="2400" i="1" smtClean="0"/>
              <a:t>F-H: Gradual shift from aggressive display to ambivalent fear/defensive/aggressive posture</a:t>
            </a:r>
          </a:p>
        </p:txBody>
      </p:sp>
      <p:pic>
        <p:nvPicPr>
          <p:cNvPr id="19459" name="Picture 5" descr="dogbehavio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0538" y="0"/>
            <a:ext cx="48434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ction Button: Forward or Next 5">
            <a:hlinkClick r:id="" action="ppaction://hlinkshowjump?jump=nextslide" highlightClick="1"/>
          </p:cNvPr>
          <p:cNvSpPr/>
          <p:nvPr/>
        </p:nvSpPr>
        <p:spPr>
          <a:xfrm>
            <a:off x="8643938" y="6286500"/>
            <a:ext cx="500062" cy="5715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3375"/>
            <a:ext cx="9144000" cy="621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6"/>
          <p:cNvSpPr txBox="1">
            <a:spLocks noChangeArrowheads="1"/>
          </p:cNvSpPr>
          <p:nvPr/>
        </p:nvSpPr>
        <p:spPr bwMode="auto">
          <a:xfrm>
            <a:off x="179388" y="3141663"/>
            <a:ext cx="1295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NZ" sz="2000" b="1"/>
              <a:t>Fearful threat</a:t>
            </a:r>
          </a:p>
        </p:txBody>
      </p:sp>
      <p:sp>
        <p:nvSpPr>
          <p:cNvPr id="20484" name="Text Box 7"/>
          <p:cNvSpPr txBox="1">
            <a:spLocks noChangeArrowheads="1"/>
          </p:cNvSpPr>
          <p:nvPr/>
        </p:nvSpPr>
        <p:spPr bwMode="auto">
          <a:xfrm>
            <a:off x="250825" y="765175"/>
            <a:ext cx="1295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NZ" sz="2000" b="1"/>
              <a:t>Staring down</a:t>
            </a:r>
          </a:p>
        </p:txBody>
      </p:sp>
      <p:sp>
        <p:nvSpPr>
          <p:cNvPr id="20485" name="Text Box 8"/>
          <p:cNvSpPr txBox="1">
            <a:spLocks noChangeArrowheads="1"/>
          </p:cNvSpPr>
          <p:nvPr/>
        </p:nvSpPr>
        <p:spPr bwMode="auto">
          <a:xfrm>
            <a:off x="7164388" y="1268413"/>
            <a:ext cx="1295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NZ" sz="2000" b="1"/>
              <a:t>Raised Hackles</a:t>
            </a:r>
          </a:p>
        </p:txBody>
      </p:sp>
      <p:sp>
        <p:nvSpPr>
          <p:cNvPr id="20486" name="Text Box 9"/>
          <p:cNvSpPr txBox="1">
            <a:spLocks noChangeArrowheads="1"/>
          </p:cNvSpPr>
          <p:nvPr/>
        </p:nvSpPr>
        <p:spPr bwMode="auto">
          <a:xfrm>
            <a:off x="1979613" y="5300663"/>
            <a:ext cx="1295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NZ" sz="2000" b="1"/>
              <a:t>Defiant stance</a:t>
            </a:r>
          </a:p>
        </p:txBody>
      </p:sp>
      <p:sp>
        <p:nvSpPr>
          <p:cNvPr id="20487" name="Text Box 10"/>
          <p:cNvSpPr txBox="1">
            <a:spLocks noChangeArrowheads="1"/>
          </p:cNvSpPr>
          <p:nvPr/>
        </p:nvSpPr>
        <p:spPr bwMode="auto">
          <a:xfrm>
            <a:off x="7667625" y="38608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NZ" sz="2000" b="1"/>
              <a:t>“t bone”</a:t>
            </a:r>
          </a:p>
        </p:txBody>
      </p:sp>
      <p:sp>
        <p:nvSpPr>
          <p:cNvPr id="10" name="Action Button: Forward or Next 9">
            <a:hlinkClick r:id="" action="ppaction://hlinkshowjump?jump=nextslide" highlightClick="1"/>
          </p:cNvPr>
          <p:cNvSpPr/>
          <p:nvPr/>
        </p:nvSpPr>
        <p:spPr>
          <a:xfrm>
            <a:off x="8643938" y="6286500"/>
            <a:ext cx="500062" cy="5715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23850" y="274638"/>
            <a:ext cx="8569325" cy="922337"/>
          </a:xfrm>
        </p:spPr>
        <p:txBody>
          <a:bodyPr/>
          <a:lstStyle/>
          <a:p>
            <a:pPr eaLnBrk="1" hangingPunct="1"/>
            <a:r>
              <a:rPr lang="en-NZ" sz="3600" b="1" smtClean="0"/>
              <a:t>Intraspecific aggressive responses</a:t>
            </a:r>
          </a:p>
        </p:txBody>
      </p:sp>
      <p:sp>
        <p:nvSpPr>
          <p:cNvPr id="3075" name="Rectangle 3"/>
          <p:cNvSpPr>
            <a:spLocks noGrp="1" noChangeArrowheads="1"/>
          </p:cNvSpPr>
          <p:nvPr>
            <p:ph type="body" idx="1"/>
          </p:nvPr>
        </p:nvSpPr>
        <p:spPr>
          <a:xfrm>
            <a:off x="457200" y="1196975"/>
            <a:ext cx="8229600" cy="4929188"/>
          </a:xfrm>
        </p:spPr>
        <p:txBody>
          <a:bodyPr/>
          <a:lstStyle/>
          <a:p>
            <a:pPr eaLnBrk="1" hangingPunct="1"/>
            <a:r>
              <a:rPr lang="en-NZ" smtClean="0"/>
              <a:t>Aggression</a:t>
            </a:r>
            <a:r>
              <a:rPr lang="en-NZ" i="1" smtClean="0"/>
              <a:t> </a:t>
            </a:r>
            <a:r>
              <a:rPr lang="en-NZ" smtClean="0"/>
              <a:t>is belligerent behaviour that arises from competition. </a:t>
            </a:r>
          </a:p>
          <a:p>
            <a:pPr eaLnBrk="1" hangingPunct="1"/>
            <a:r>
              <a:rPr lang="en-NZ" smtClean="0"/>
              <a:t>One animal killing and eating another animal is not aggressive. </a:t>
            </a:r>
          </a:p>
          <a:p>
            <a:pPr eaLnBrk="1" hangingPunct="1"/>
            <a:r>
              <a:rPr lang="en-NZ" smtClean="0"/>
              <a:t>If an animal turns and fights, it can lead to aggression. </a:t>
            </a:r>
          </a:p>
          <a:p>
            <a:pPr eaLnBrk="1" hangingPunct="1"/>
            <a:r>
              <a:rPr lang="en-NZ" smtClean="0"/>
              <a:t>Aggressive </a:t>
            </a:r>
            <a:r>
              <a:rPr lang="en-NZ" b="1" smtClean="0"/>
              <a:t>intraspecific</a:t>
            </a:r>
            <a:r>
              <a:rPr lang="en-NZ" smtClean="0"/>
              <a:t> behaviours include fighting, territoriality and hierarchies. </a:t>
            </a:r>
          </a:p>
        </p:txBody>
      </p:sp>
      <p:sp>
        <p:nvSpPr>
          <p:cNvPr id="6" name="Action Button: Forward or Next 5">
            <a:hlinkClick r:id="" action="ppaction://hlinkshowjump?jump=nextslide" highlightClick="1"/>
          </p:cNvPr>
          <p:cNvSpPr/>
          <p:nvPr/>
        </p:nvSpPr>
        <p:spPr>
          <a:xfrm>
            <a:off x="8429625" y="6286500"/>
            <a:ext cx="500063" cy="5715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3074"/>
                                        </p:tgtEl>
                                        <p:attrNameLst>
                                          <p:attrName>style.visibility</p:attrName>
                                        </p:attrNameLst>
                                      </p:cBhvr>
                                      <p:to>
                                        <p:strVal val="visible"/>
                                      </p:to>
                                    </p:set>
                                    <p:animEffect transition="in" filter="fade">
                                      <p:cBhvr>
                                        <p:cTn id="7" dur="500">
                                          <p:stCondLst>
                                            <p:cond delay="0"/>
                                          </p:stCondLst>
                                        </p:cTn>
                                        <p:tgtEl>
                                          <p:spTgt spid="3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3075">
                                            <p:txEl>
                                              <p:pRg st="0" end="0"/>
                                            </p:txEl>
                                          </p:spTgt>
                                        </p:tgtEl>
                                        <p:attrNameLst>
                                          <p:attrName>style.visibility</p:attrName>
                                        </p:attrNameLst>
                                      </p:cBhvr>
                                      <p:to>
                                        <p:strVal val="visible"/>
                                      </p:to>
                                    </p:set>
                                    <p:animEffect transition="in" filter="fade">
                                      <p:cBhvr>
                                        <p:cTn id="12" dur="500">
                                          <p:stCondLst>
                                            <p:cond delay="0"/>
                                          </p:stCondLst>
                                        </p:cTn>
                                        <p:tgtEl>
                                          <p:spTgt spid="307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3075">
                                            <p:txEl>
                                              <p:pRg st="1" end="1"/>
                                            </p:txEl>
                                          </p:spTgt>
                                        </p:tgtEl>
                                        <p:attrNameLst>
                                          <p:attrName>style.visibility</p:attrName>
                                        </p:attrNameLst>
                                      </p:cBhvr>
                                      <p:to>
                                        <p:strVal val="visible"/>
                                      </p:to>
                                    </p:set>
                                    <p:animEffect transition="in" filter="fade">
                                      <p:cBhvr>
                                        <p:cTn id="17" dur="500">
                                          <p:stCondLst>
                                            <p:cond delay="0"/>
                                          </p:stCondLst>
                                        </p:cTn>
                                        <p:tgtEl>
                                          <p:spTgt spid="307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3075">
                                            <p:txEl>
                                              <p:pRg st="2" end="2"/>
                                            </p:txEl>
                                          </p:spTgt>
                                        </p:tgtEl>
                                        <p:attrNameLst>
                                          <p:attrName>style.visibility</p:attrName>
                                        </p:attrNameLst>
                                      </p:cBhvr>
                                      <p:to>
                                        <p:strVal val="visible"/>
                                      </p:to>
                                    </p:set>
                                    <p:animEffect transition="in" filter="fade">
                                      <p:cBhvr>
                                        <p:cTn id="22" dur="500">
                                          <p:stCondLst>
                                            <p:cond delay="0"/>
                                          </p:stCondLst>
                                        </p:cTn>
                                        <p:tgtEl>
                                          <p:spTgt spid="307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3075">
                                            <p:txEl>
                                              <p:pRg st="3" end="3"/>
                                            </p:txEl>
                                          </p:spTgt>
                                        </p:tgtEl>
                                        <p:attrNameLst>
                                          <p:attrName>style.visibility</p:attrName>
                                        </p:attrNameLst>
                                      </p:cBhvr>
                                      <p:to>
                                        <p:strVal val="visible"/>
                                      </p:to>
                                    </p:set>
                                    <p:animEffect transition="in" filter="fade">
                                      <p:cBhvr>
                                        <p:cTn id="27" dur="500">
                                          <p:stCondLst>
                                            <p:cond delay="0"/>
                                          </p:stCondLst>
                                        </p:cTn>
                                        <p:tgtEl>
                                          <p:spTgt spid="307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ssolv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endParaRPr lang="en-US" smtClean="0"/>
          </a:p>
        </p:txBody>
      </p:sp>
      <p:sp>
        <p:nvSpPr>
          <p:cNvPr id="21507" name="Rectangle 3"/>
          <p:cNvSpPr>
            <a:spLocks noGrp="1" noChangeArrowheads="1"/>
          </p:cNvSpPr>
          <p:nvPr>
            <p:ph type="body" idx="1"/>
          </p:nvPr>
        </p:nvSpPr>
        <p:spPr/>
        <p:txBody>
          <a:bodyPr/>
          <a:lstStyle/>
          <a:p>
            <a:pPr eaLnBrk="1" hangingPunct="1"/>
            <a:endParaRPr lang="en-US" smtClean="0"/>
          </a:p>
        </p:txBody>
      </p:sp>
      <p:pic>
        <p:nvPicPr>
          <p:cNvPr id="2150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763" y="374650"/>
            <a:ext cx="8634412" cy="586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ction Button: Forward or Next 6">
            <a:hlinkClick r:id="" action="ppaction://hlinkshowjump?jump=nextslide" highlightClick="1"/>
          </p:cNvPr>
          <p:cNvSpPr/>
          <p:nvPr/>
        </p:nvSpPr>
        <p:spPr>
          <a:xfrm>
            <a:off x="8643938" y="6286500"/>
            <a:ext cx="500062" cy="5715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endParaRPr lang="en-US" smtClean="0"/>
          </a:p>
        </p:txBody>
      </p:sp>
      <p:sp>
        <p:nvSpPr>
          <p:cNvPr id="22531" name="Rectangle 3"/>
          <p:cNvSpPr>
            <a:spLocks noGrp="1" noChangeArrowheads="1"/>
          </p:cNvSpPr>
          <p:nvPr>
            <p:ph type="body" idx="1"/>
          </p:nvPr>
        </p:nvSpPr>
        <p:spPr/>
        <p:txBody>
          <a:bodyPr/>
          <a:lstStyle/>
          <a:p>
            <a:pPr eaLnBrk="1" hangingPunct="1"/>
            <a:endParaRPr lang="en-US" smtClean="0"/>
          </a:p>
        </p:txBody>
      </p:sp>
      <p:pic>
        <p:nvPicPr>
          <p:cNvPr id="225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585788"/>
            <a:ext cx="8497888" cy="516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ction Button: Forward or Next 6">
            <a:hlinkClick r:id="" action="ppaction://hlinkshowjump?jump=nextslide" highlightClick="1"/>
          </p:cNvPr>
          <p:cNvSpPr/>
          <p:nvPr/>
        </p:nvSpPr>
        <p:spPr>
          <a:xfrm>
            <a:off x="8643938" y="6286500"/>
            <a:ext cx="500062" cy="5715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endParaRPr lang="en-US" smtClean="0"/>
          </a:p>
        </p:txBody>
      </p:sp>
      <p:sp>
        <p:nvSpPr>
          <p:cNvPr id="23555" name="Rectangle 3"/>
          <p:cNvSpPr>
            <a:spLocks noGrp="1" noChangeArrowheads="1"/>
          </p:cNvSpPr>
          <p:nvPr>
            <p:ph type="body" idx="1"/>
          </p:nvPr>
        </p:nvSpPr>
        <p:spPr/>
        <p:txBody>
          <a:bodyPr/>
          <a:lstStyle/>
          <a:p>
            <a:pPr eaLnBrk="1" hangingPunct="1"/>
            <a:endParaRPr lang="en-US" smtClean="0"/>
          </a:p>
        </p:txBody>
      </p:sp>
      <p:pic>
        <p:nvPicPr>
          <p:cNvPr id="235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404813"/>
            <a:ext cx="8769350" cy="612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ction Button: Forward or Next 6">
            <a:hlinkClick r:id="" action="ppaction://hlinkshowjump?jump=nextslide" highlightClick="1"/>
          </p:cNvPr>
          <p:cNvSpPr/>
          <p:nvPr/>
        </p:nvSpPr>
        <p:spPr>
          <a:xfrm>
            <a:off x="8643938" y="6286500"/>
            <a:ext cx="500062" cy="5715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endParaRPr lang="en-US" smtClean="0"/>
          </a:p>
        </p:txBody>
      </p:sp>
      <p:sp>
        <p:nvSpPr>
          <p:cNvPr id="24579" name="Rectangle 3"/>
          <p:cNvSpPr>
            <a:spLocks noGrp="1" noChangeArrowheads="1"/>
          </p:cNvSpPr>
          <p:nvPr>
            <p:ph type="body" idx="1"/>
          </p:nvPr>
        </p:nvSpPr>
        <p:spPr/>
        <p:txBody>
          <a:bodyPr/>
          <a:lstStyle/>
          <a:p>
            <a:pPr eaLnBrk="1" hangingPunct="1"/>
            <a:endParaRPr lang="en-US" smtClean="0"/>
          </a:p>
        </p:txBody>
      </p:sp>
      <p:pic>
        <p:nvPicPr>
          <p:cNvPr id="245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2225"/>
            <a:ext cx="8280400" cy="683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ction Button: Forward or Next 5">
            <a:hlinkClick r:id="" action="ppaction://hlinkshowjump?jump=nextslide" highlightClick="1"/>
          </p:cNvPr>
          <p:cNvSpPr/>
          <p:nvPr/>
        </p:nvSpPr>
        <p:spPr>
          <a:xfrm>
            <a:off x="8643938" y="6286500"/>
            <a:ext cx="500062" cy="5715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8229600" cy="850900"/>
          </a:xfrm>
        </p:spPr>
        <p:txBody>
          <a:bodyPr/>
          <a:lstStyle/>
          <a:p>
            <a:pPr eaLnBrk="1" hangingPunct="1"/>
            <a:r>
              <a:rPr lang="en-NZ" b="1" smtClean="0"/>
              <a:t>Territories</a:t>
            </a:r>
          </a:p>
        </p:txBody>
      </p:sp>
      <p:sp>
        <p:nvSpPr>
          <p:cNvPr id="25603" name="Rectangle 3"/>
          <p:cNvSpPr>
            <a:spLocks noGrp="1" noChangeArrowheads="1"/>
          </p:cNvSpPr>
          <p:nvPr>
            <p:ph type="body" idx="1"/>
          </p:nvPr>
        </p:nvSpPr>
        <p:spPr>
          <a:xfrm>
            <a:off x="457200" y="1268413"/>
            <a:ext cx="8229600" cy="4857750"/>
          </a:xfrm>
        </p:spPr>
        <p:txBody>
          <a:bodyPr/>
          <a:lstStyle/>
          <a:p>
            <a:pPr eaLnBrk="1" hangingPunct="1"/>
            <a:r>
              <a:rPr lang="en-NZ" smtClean="0"/>
              <a:t>A territory is an area </a:t>
            </a:r>
            <a:r>
              <a:rPr lang="en-NZ" sz="3600" b="1" smtClean="0"/>
              <a:t>defended</a:t>
            </a:r>
            <a:r>
              <a:rPr lang="en-NZ" smtClean="0"/>
              <a:t> against other members of the same species</a:t>
            </a:r>
          </a:p>
          <a:p>
            <a:pPr eaLnBrk="1" hangingPunct="1"/>
            <a:r>
              <a:rPr lang="en-NZ" smtClean="0"/>
              <a:t>It is used for feeding, mating and or rearing young.</a:t>
            </a:r>
          </a:p>
          <a:p>
            <a:pPr eaLnBrk="1" hangingPunct="1"/>
            <a:r>
              <a:rPr lang="en-NZ" smtClean="0"/>
              <a:t>The area the animal covers regularly in search of food and mates is called the </a:t>
            </a:r>
            <a:r>
              <a:rPr lang="en-NZ" b="1" smtClean="0"/>
              <a:t>home range</a:t>
            </a:r>
            <a:r>
              <a:rPr lang="en-NZ" smtClean="0"/>
              <a:t>. </a:t>
            </a:r>
          </a:p>
          <a:p>
            <a:pPr eaLnBrk="1" hangingPunct="1"/>
            <a:endParaRPr lang="en-NZ" smtClean="0"/>
          </a:p>
        </p:txBody>
      </p:sp>
      <p:sp>
        <p:nvSpPr>
          <p:cNvPr id="6" name="Action Button: Forward or Next 5">
            <a:hlinkClick r:id="" action="ppaction://hlinkshowjump?jump=nextslide" highlightClick="1"/>
          </p:cNvPr>
          <p:cNvSpPr/>
          <p:nvPr/>
        </p:nvSpPr>
        <p:spPr>
          <a:xfrm>
            <a:off x="8643938" y="6286500"/>
            <a:ext cx="500062" cy="5715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1555750"/>
            <a:ext cx="4492625"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2"/>
          <p:cNvSpPr>
            <a:spLocks noGrp="1" noChangeArrowheads="1"/>
          </p:cNvSpPr>
          <p:nvPr>
            <p:ph type="title"/>
          </p:nvPr>
        </p:nvSpPr>
        <p:spPr>
          <a:xfrm>
            <a:off x="468313" y="260350"/>
            <a:ext cx="8229600" cy="1143000"/>
          </a:xfrm>
        </p:spPr>
        <p:txBody>
          <a:bodyPr/>
          <a:lstStyle/>
          <a:p>
            <a:pPr eaLnBrk="1" hangingPunct="1"/>
            <a:r>
              <a:rPr lang="en-NZ" smtClean="0"/>
              <a:t>Territory and home range</a:t>
            </a:r>
          </a:p>
        </p:txBody>
      </p:sp>
      <p:pic>
        <p:nvPicPr>
          <p:cNvPr id="819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1557338"/>
            <a:ext cx="5616575" cy="45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0"/>
          <p:cNvGrpSpPr>
            <a:grpSpLocks/>
          </p:cNvGrpSpPr>
          <p:nvPr/>
        </p:nvGrpSpPr>
        <p:grpSpPr bwMode="auto">
          <a:xfrm>
            <a:off x="5867400" y="1484313"/>
            <a:ext cx="2989263" cy="1008062"/>
            <a:chOff x="3696" y="935"/>
            <a:chExt cx="1883" cy="635"/>
          </a:xfrm>
        </p:grpSpPr>
        <p:sp>
          <p:nvSpPr>
            <p:cNvPr id="26638" name="Text Box 10"/>
            <p:cNvSpPr txBox="1">
              <a:spLocks noChangeArrowheads="1"/>
            </p:cNvSpPr>
            <p:nvPr/>
          </p:nvSpPr>
          <p:spPr bwMode="auto">
            <a:xfrm>
              <a:off x="4377" y="935"/>
              <a:ext cx="120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NZ" sz="3200"/>
                <a:t>Territory</a:t>
              </a:r>
            </a:p>
          </p:txBody>
        </p:sp>
        <p:sp>
          <p:nvSpPr>
            <p:cNvPr id="26639" name="Line 11"/>
            <p:cNvSpPr>
              <a:spLocks noChangeShapeType="1"/>
            </p:cNvSpPr>
            <p:nvPr/>
          </p:nvSpPr>
          <p:spPr bwMode="auto">
            <a:xfrm flipH="1">
              <a:off x="3696" y="1162"/>
              <a:ext cx="681" cy="40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NZ"/>
            </a:p>
          </p:txBody>
        </p:sp>
      </p:grpSp>
      <p:grpSp>
        <p:nvGrpSpPr>
          <p:cNvPr id="3" name="Group 21"/>
          <p:cNvGrpSpPr>
            <a:grpSpLocks/>
          </p:cNvGrpSpPr>
          <p:nvPr/>
        </p:nvGrpSpPr>
        <p:grpSpPr bwMode="auto">
          <a:xfrm>
            <a:off x="5580063" y="2492375"/>
            <a:ext cx="3384550" cy="1858963"/>
            <a:chOff x="3515" y="1570"/>
            <a:chExt cx="2132" cy="1171"/>
          </a:xfrm>
        </p:grpSpPr>
        <p:sp>
          <p:nvSpPr>
            <p:cNvPr id="26636" name="Text Box 14"/>
            <p:cNvSpPr txBox="1">
              <a:spLocks noChangeArrowheads="1"/>
            </p:cNvSpPr>
            <p:nvPr/>
          </p:nvSpPr>
          <p:spPr bwMode="auto">
            <a:xfrm>
              <a:off x="4332" y="2069"/>
              <a:ext cx="1315"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NZ" sz="3200"/>
                <a:t>Nest, den,  or lair</a:t>
              </a:r>
            </a:p>
          </p:txBody>
        </p:sp>
        <p:sp>
          <p:nvSpPr>
            <p:cNvPr id="26637" name="Line 15"/>
            <p:cNvSpPr>
              <a:spLocks noChangeShapeType="1"/>
            </p:cNvSpPr>
            <p:nvPr/>
          </p:nvSpPr>
          <p:spPr bwMode="auto">
            <a:xfrm flipH="1" flipV="1">
              <a:off x="3515" y="1570"/>
              <a:ext cx="817" cy="681"/>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NZ"/>
            </a:p>
          </p:txBody>
        </p:sp>
      </p:grpSp>
      <p:grpSp>
        <p:nvGrpSpPr>
          <p:cNvPr id="4" name="Group 22"/>
          <p:cNvGrpSpPr>
            <a:grpSpLocks/>
          </p:cNvGrpSpPr>
          <p:nvPr/>
        </p:nvGrpSpPr>
        <p:grpSpPr bwMode="auto">
          <a:xfrm>
            <a:off x="5364163" y="4797425"/>
            <a:ext cx="3354387" cy="1084263"/>
            <a:chOff x="3379" y="3022"/>
            <a:chExt cx="2113" cy="683"/>
          </a:xfrm>
        </p:grpSpPr>
        <p:sp>
          <p:nvSpPr>
            <p:cNvPr id="26634" name="Text Box 17"/>
            <p:cNvSpPr txBox="1">
              <a:spLocks noChangeArrowheads="1"/>
            </p:cNvSpPr>
            <p:nvPr/>
          </p:nvSpPr>
          <p:spPr bwMode="auto">
            <a:xfrm>
              <a:off x="3905" y="3340"/>
              <a:ext cx="158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NZ" sz="3200"/>
                <a:t>Home range</a:t>
              </a:r>
            </a:p>
          </p:txBody>
        </p:sp>
        <p:sp>
          <p:nvSpPr>
            <p:cNvPr id="26635" name="Line 18"/>
            <p:cNvSpPr>
              <a:spLocks noChangeShapeType="1"/>
            </p:cNvSpPr>
            <p:nvPr/>
          </p:nvSpPr>
          <p:spPr bwMode="auto">
            <a:xfrm flipH="1" flipV="1">
              <a:off x="3379" y="3022"/>
              <a:ext cx="544" cy="499"/>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NZ"/>
            </a:p>
          </p:txBody>
        </p:sp>
      </p:grpSp>
      <p:sp>
        <p:nvSpPr>
          <p:cNvPr id="8211" name="Text Box 19"/>
          <p:cNvSpPr txBox="1">
            <a:spLocks noChangeArrowheads="1"/>
          </p:cNvSpPr>
          <p:nvPr/>
        </p:nvSpPr>
        <p:spPr bwMode="auto">
          <a:xfrm>
            <a:off x="2627313" y="2781300"/>
            <a:ext cx="3022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NZ" sz="2800" b="1">
                <a:solidFill>
                  <a:schemeClr val="bg1"/>
                </a:solidFill>
              </a:rPr>
              <a:t>Home ranges can overlap</a:t>
            </a:r>
          </a:p>
        </p:txBody>
      </p:sp>
      <p:sp>
        <p:nvSpPr>
          <p:cNvPr id="17" name="Action Button: Forward or Next 16">
            <a:hlinkClick r:id="" action="ppaction://hlinkshowjump?jump=nextslide" highlightClick="1"/>
          </p:cNvPr>
          <p:cNvSpPr/>
          <p:nvPr/>
        </p:nvSpPr>
        <p:spPr>
          <a:xfrm>
            <a:off x="8643938" y="6286500"/>
            <a:ext cx="500062" cy="5715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fade">
                                      <p:cBhvr>
                                        <p:cTn id="7" dur="2000"/>
                                        <p:tgtEl>
                                          <p:spTgt spid="81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211"/>
                                        </p:tgtEl>
                                        <p:attrNameLst>
                                          <p:attrName>style.visibility</p:attrName>
                                        </p:attrNameLst>
                                      </p:cBhvr>
                                      <p:to>
                                        <p:strVal val="visible"/>
                                      </p:to>
                                    </p:set>
                                    <p:animEffect transition="in" filter="dissolve">
                                      <p:cBhvr>
                                        <p:cTn id="27" dur="500"/>
                                        <p:tgtEl>
                                          <p:spTgt spid="82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xit" presetSubtype="0" fill="hold" nodeType="clickEffect">
                                  <p:stCondLst>
                                    <p:cond delay="0"/>
                                  </p:stCondLst>
                                  <p:childTnLst>
                                    <p:animEffect transition="out" filter="fade">
                                      <p:cBhvr>
                                        <p:cTn id="31" dur="1000"/>
                                        <p:tgtEl>
                                          <p:spTgt spid="8198"/>
                                        </p:tgtEl>
                                      </p:cBhvr>
                                    </p:animEffect>
                                    <p:set>
                                      <p:cBhvr>
                                        <p:cTn id="32" dur="1" fill="hold">
                                          <p:stCondLst>
                                            <p:cond delay="999"/>
                                          </p:stCondLst>
                                        </p:cTn>
                                        <p:tgtEl>
                                          <p:spTgt spid="8198"/>
                                        </p:tgtEl>
                                        <p:attrNameLst>
                                          <p:attrName>style.visibility</p:attrName>
                                        </p:attrNameLst>
                                      </p:cBhvr>
                                      <p:to>
                                        <p:strVal val="hidden"/>
                                      </p:to>
                                    </p:set>
                                  </p:childTnLst>
                                </p:cTn>
                              </p:par>
                            </p:childTnLst>
                          </p:cTn>
                        </p:par>
                        <p:par>
                          <p:cTn id="33" fill="hold" nodeType="afterGroup">
                            <p:stCondLst>
                              <p:cond delay="1000"/>
                            </p:stCondLst>
                            <p:childTnLst>
                              <p:par>
                                <p:cTn id="34" presetID="10" presetClass="entr" presetSubtype="0" fill="hold" nodeType="afterEffect">
                                  <p:stCondLst>
                                    <p:cond delay="0"/>
                                  </p:stCondLst>
                                  <p:childTnLst>
                                    <p:set>
                                      <p:cBhvr>
                                        <p:cTn id="35" dur="1" fill="hold">
                                          <p:stCondLst>
                                            <p:cond delay="0"/>
                                          </p:stCondLst>
                                        </p:cTn>
                                        <p:tgtEl>
                                          <p:spTgt spid="8201"/>
                                        </p:tgtEl>
                                        <p:attrNameLst>
                                          <p:attrName>style.visibility</p:attrName>
                                        </p:attrNameLst>
                                      </p:cBhvr>
                                      <p:to>
                                        <p:strVal val="visible"/>
                                      </p:to>
                                    </p:set>
                                    <p:animEffect transition="in" filter="fade">
                                      <p:cBhvr>
                                        <p:cTn id="36" dur="2000"/>
                                        <p:tgtEl>
                                          <p:spTgt spid="8201"/>
                                        </p:tgtEl>
                                      </p:cBhvr>
                                    </p:animEffect>
                                  </p:childTnLst>
                                </p:cTn>
                              </p:par>
                              <p:par>
                                <p:cTn id="37" presetID="10" presetClass="exit" presetSubtype="0" fill="hold" grpId="1" nodeType="withEffect">
                                  <p:stCondLst>
                                    <p:cond delay="0"/>
                                  </p:stCondLst>
                                  <p:childTnLst>
                                    <p:animEffect transition="out" filter="fade">
                                      <p:cBhvr>
                                        <p:cTn id="38" dur="2000"/>
                                        <p:tgtEl>
                                          <p:spTgt spid="8211"/>
                                        </p:tgtEl>
                                      </p:cBhvr>
                                    </p:animEffect>
                                    <p:set>
                                      <p:cBhvr>
                                        <p:cTn id="39" dur="1" fill="hold">
                                          <p:stCondLst>
                                            <p:cond delay="1999"/>
                                          </p:stCondLst>
                                        </p:cTn>
                                        <p:tgtEl>
                                          <p:spTgt spid="8211"/>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2000"/>
                                        <p:tgtEl>
                                          <p:spTgt spid="2"/>
                                        </p:tgtEl>
                                      </p:cBhvr>
                                    </p:animEffect>
                                    <p:set>
                                      <p:cBhvr>
                                        <p:cTn id="42" dur="1" fill="hold">
                                          <p:stCondLst>
                                            <p:cond delay="1999"/>
                                          </p:stCondLst>
                                        </p:cTn>
                                        <p:tgtEl>
                                          <p:spTgt spid="2"/>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2000"/>
                                        <p:tgtEl>
                                          <p:spTgt spid="3"/>
                                        </p:tgtEl>
                                      </p:cBhvr>
                                    </p:animEffect>
                                    <p:set>
                                      <p:cBhvr>
                                        <p:cTn id="45" dur="1" fill="hold">
                                          <p:stCondLst>
                                            <p:cond delay="1999"/>
                                          </p:stCondLst>
                                        </p:cTn>
                                        <p:tgtEl>
                                          <p:spTgt spid="3"/>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2000"/>
                                        <p:tgtEl>
                                          <p:spTgt spid="4"/>
                                        </p:tgtEl>
                                      </p:cBhvr>
                                    </p:animEffect>
                                    <p:set>
                                      <p:cBhvr>
                                        <p:cTn id="48" dur="1" fill="hold">
                                          <p:stCondLst>
                                            <p:cond delay="1999"/>
                                          </p:stCondLst>
                                        </p:cTn>
                                        <p:tgtEl>
                                          <p:spTgt spid="4"/>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dissolve">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1" grpId="0"/>
      <p:bldP spid="8211" grpId="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8229600" cy="561975"/>
          </a:xfrm>
        </p:spPr>
        <p:txBody>
          <a:bodyPr/>
          <a:lstStyle/>
          <a:p>
            <a:pPr eaLnBrk="1" hangingPunct="1"/>
            <a:r>
              <a:rPr lang="en-NZ" sz="4000" b="1" smtClean="0"/>
              <a:t>Territories (cont’d)</a:t>
            </a:r>
          </a:p>
        </p:txBody>
      </p:sp>
      <p:sp>
        <p:nvSpPr>
          <p:cNvPr id="27651" name="Rectangle 3"/>
          <p:cNvSpPr>
            <a:spLocks noGrp="1" noChangeArrowheads="1"/>
          </p:cNvSpPr>
          <p:nvPr>
            <p:ph type="body" idx="1"/>
          </p:nvPr>
        </p:nvSpPr>
        <p:spPr>
          <a:xfrm>
            <a:off x="457200" y="1196975"/>
            <a:ext cx="8229600" cy="4929188"/>
          </a:xfrm>
        </p:spPr>
        <p:txBody>
          <a:bodyPr/>
          <a:lstStyle/>
          <a:p>
            <a:pPr eaLnBrk="1" hangingPunct="1"/>
            <a:r>
              <a:rPr lang="en-NZ" smtClean="0"/>
              <a:t>Animals hold territory through aggressive behaviour. The strongest attacks are against members of the same species and the same sex.</a:t>
            </a:r>
          </a:p>
          <a:p>
            <a:pPr eaLnBrk="1" hangingPunct="1"/>
            <a:r>
              <a:rPr lang="en-NZ" smtClean="0"/>
              <a:t>Territories may be held by individuals, pairs or groups.</a:t>
            </a:r>
          </a:p>
        </p:txBody>
      </p:sp>
      <p:sp>
        <p:nvSpPr>
          <p:cNvPr id="6" name="Action Button: Forward or Next 5">
            <a:hlinkClick r:id="" action="ppaction://hlinkshowjump?jump=nextslide" highlightClick="1"/>
          </p:cNvPr>
          <p:cNvSpPr/>
          <p:nvPr/>
        </p:nvSpPr>
        <p:spPr>
          <a:xfrm>
            <a:off x="8643938" y="6286500"/>
            <a:ext cx="500062" cy="5715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NZ" smtClean="0"/>
              <a:t>Adaptive features of territoriality</a:t>
            </a:r>
          </a:p>
        </p:txBody>
      </p:sp>
      <p:sp>
        <p:nvSpPr>
          <p:cNvPr id="7171" name="Rectangle 3"/>
          <p:cNvSpPr>
            <a:spLocks noGrp="1" noChangeArrowheads="1"/>
          </p:cNvSpPr>
          <p:nvPr>
            <p:ph type="body" idx="1"/>
          </p:nvPr>
        </p:nvSpPr>
        <p:spPr>
          <a:xfrm>
            <a:off x="457200" y="1268413"/>
            <a:ext cx="8229600" cy="4857750"/>
          </a:xfrm>
        </p:spPr>
        <p:txBody>
          <a:bodyPr/>
          <a:lstStyle/>
          <a:p>
            <a:pPr eaLnBrk="1" hangingPunct="1">
              <a:lnSpc>
                <a:spcPct val="90000"/>
              </a:lnSpc>
              <a:spcBef>
                <a:spcPct val="60000"/>
              </a:spcBef>
              <a:buFontTx/>
              <a:buAutoNum type="alphaLcPeriod"/>
            </a:pPr>
            <a:r>
              <a:rPr lang="en-NZ" sz="2400" b="1" smtClean="0"/>
              <a:t>It ensures enough space for each animal, can keep the population down. </a:t>
            </a:r>
          </a:p>
          <a:p>
            <a:pPr eaLnBrk="1" hangingPunct="1">
              <a:lnSpc>
                <a:spcPct val="90000"/>
              </a:lnSpc>
              <a:spcBef>
                <a:spcPct val="60000"/>
              </a:spcBef>
              <a:buFontTx/>
              <a:buAutoNum type="alphaLcPeriod"/>
            </a:pPr>
            <a:r>
              <a:rPr lang="en-NZ" sz="2400" b="1" smtClean="0"/>
              <a:t>Reduce the spread of disease and parasites. It is also harder for predators to find them. </a:t>
            </a:r>
          </a:p>
          <a:p>
            <a:pPr eaLnBrk="1" hangingPunct="1">
              <a:lnSpc>
                <a:spcPct val="90000"/>
              </a:lnSpc>
              <a:spcBef>
                <a:spcPct val="60000"/>
              </a:spcBef>
              <a:buFontTx/>
              <a:buAutoNum type="alphaLcPeriod"/>
            </a:pPr>
            <a:r>
              <a:rPr lang="en-NZ" sz="2400" b="1" smtClean="0"/>
              <a:t>The most successful males hold the best territories, and so the best genes are handed on to the offspring. </a:t>
            </a:r>
          </a:p>
          <a:p>
            <a:pPr eaLnBrk="1" hangingPunct="1">
              <a:lnSpc>
                <a:spcPct val="90000"/>
              </a:lnSpc>
              <a:spcBef>
                <a:spcPct val="60000"/>
              </a:spcBef>
              <a:buFontTx/>
              <a:buAutoNum type="alphaLcPeriod"/>
            </a:pPr>
            <a:r>
              <a:rPr lang="en-NZ" sz="2400" b="1" smtClean="0"/>
              <a:t>Once the territories are established, the losers will spread out go elsewhere rather than go on fighting. </a:t>
            </a:r>
          </a:p>
          <a:p>
            <a:pPr eaLnBrk="1" hangingPunct="1">
              <a:lnSpc>
                <a:spcPct val="90000"/>
              </a:lnSpc>
              <a:spcBef>
                <a:spcPct val="60000"/>
              </a:spcBef>
              <a:buFontTx/>
              <a:buAutoNum type="alphaLcPeriod"/>
            </a:pPr>
            <a:endParaRPr lang="en-NZ" sz="2400" b="1" smtClean="0"/>
          </a:p>
          <a:p>
            <a:pPr eaLnBrk="1" hangingPunct="1">
              <a:lnSpc>
                <a:spcPct val="90000"/>
              </a:lnSpc>
              <a:spcBef>
                <a:spcPct val="60000"/>
              </a:spcBef>
              <a:buFontTx/>
              <a:buAutoNum type="alphaLcPeriod"/>
            </a:pPr>
            <a:endParaRPr lang="en-NZ" sz="2400" smtClean="0"/>
          </a:p>
          <a:p>
            <a:pPr eaLnBrk="1" hangingPunct="1">
              <a:lnSpc>
                <a:spcPct val="90000"/>
              </a:lnSpc>
            </a:pPr>
            <a:endParaRPr lang="en-NZ" sz="2400" smtClean="0"/>
          </a:p>
        </p:txBody>
      </p:sp>
      <p:sp>
        <p:nvSpPr>
          <p:cNvPr id="6" name="Action Button: Forward or Next 5">
            <a:hlinkClick r:id="" action="ppaction://hlinkshowjump?jump=nextslide" highlightClick="1"/>
          </p:cNvPr>
          <p:cNvSpPr/>
          <p:nvPr/>
        </p:nvSpPr>
        <p:spPr>
          <a:xfrm>
            <a:off x="8643938" y="6286500"/>
            <a:ext cx="500062" cy="5715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7170"/>
                                        </p:tgtEl>
                                        <p:attrNameLst>
                                          <p:attrName>style.visibility</p:attrName>
                                        </p:attrNameLst>
                                      </p:cBhvr>
                                      <p:to>
                                        <p:strVal val="visible"/>
                                      </p:to>
                                    </p:set>
                                    <p:animEffect transition="in" filter="fade">
                                      <p:cBhvr>
                                        <p:cTn id="7" dur="1000">
                                          <p:stCondLst>
                                            <p:cond delay="0"/>
                                          </p:stCondLst>
                                        </p:cTn>
                                        <p:tgtEl>
                                          <p:spTgt spid="71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7171">
                                            <p:txEl>
                                              <p:pRg st="0" end="0"/>
                                            </p:txEl>
                                          </p:spTgt>
                                        </p:tgtEl>
                                        <p:attrNameLst>
                                          <p:attrName>style.visibility</p:attrName>
                                        </p:attrNameLst>
                                      </p:cBhvr>
                                      <p:to>
                                        <p:strVal val="visible"/>
                                      </p:to>
                                    </p:set>
                                    <p:animEffect transition="in" filter="fade">
                                      <p:cBhvr>
                                        <p:cTn id="12" dur="500">
                                          <p:stCondLst>
                                            <p:cond delay="0"/>
                                          </p:stCondLst>
                                        </p:cTn>
                                        <p:tgtEl>
                                          <p:spTgt spid="717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7171">
                                            <p:txEl>
                                              <p:pRg st="1" end="1"/>
                                            </p:txEl>
                                          </p:spTgt>
                                        </p:tgtEl>
                                        <p:attrNameLst>
                                          <p:attrName>style.visibility</p:attrName>
                                        </p:attrNameLst>
                                      </p:cBhvr>
                                      <p:to>
                                        <p:strVal val="visible"/>
                                      </p:to>
                                    </p:set>
                                    <p:animEffect transition="in" filter="fade">
                                      <p:cBhvr>
                                        <p:cTn id="17" dur="500">
                                          <p:stCondLst>
                                            <p:cond delay="0"/>
                                          </p:stCondLst>
                                        </p:cTn>
                                        <p:tgtEl>
                                          <p:spTgt spid="717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7171">
                                            <p:txEl>
                                              <p:pRg st="2" end="2"/>
                                            </p:txEl>
                                          </p:spTgt>
                                        </p:tgtEl>
                                        <p:attrNameLst>
                                          <p:attrName>style.visibility</p:attrName>
                                        </p:attrNameLst>
                                      </p:cBhvr>
                                      <p:to>
                                        <p:strVal val="visible"/>
                                      </p:to>
                                    </p:set>
                                    <p:animEffect transition="in" filter="fade">
                                      <p:cBhvr>
                                        <p:cTn id="22" dur="500">
                                          <p:stCondLst>
                                            <p:cond delay="0"/>
                                          </p:stCondLst>
                                        </p:cTn>
                                        <p:tgtEl>
                                          <p:spTgt spid="717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7171">
                                            <p:txEl>
                                              <p:pRg st="3" end="3"/>
                                            </p:txEl>
                                          </p:spTgt>
                                        </p:tgtEl>
                                        <p:attrNameLst>
                                          <p:attrName>style.visibility</p:attrName>
                                        </p:attrNameLst>
                                      </p:cBhvr>
                                      <p:to>
                                        <p:strVal val="visible"/>
                                      </p:to>
                                    </p:set>
                                    <p:animEffect transition="in" filter="fade">
                                      <p:cBhvr>
                                        <p:cTn id="27" dur="500">
                                          <p:stCondLst>
                                            <p:cond delay="0"/>
                                          </p:stCondLst>
                                        </p:cTn>
                                        <p:tgtEl>
                                          <p:spTgt spid="717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ssolv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457200" y="404813"/>
            <a:ext cx="8229600" cy="5721350"/>
          </a:xfrm>
        </p:spPr>
        <p:txBody>
          <a:bodyPr/>
          <a:lstStyle/>
          <a:p>
            <a:pPr marL="609600" indent="-609600" eaLnBrk="1" hangingPunct="1">
              <a:lnSpc>
                <a:spcPct val="90000"/>
              </a:lnSpc>
              <a:spcBef>
                <a:spcPct val="60000"/>
              </a:spcBef>
              <a:buFontTx/>
              <a:buAutoNum type="alphaLcPeriod" startAt="5"/>
            </a:pPr>
            <a:r>
              <a:rPr lang="en-NZ" sz="2800" b="1" smtClean="0"/>
              <a:t>In some species, males without territories fail to breed. </a:t>
            </a:r>
          </a:p>
          <a:p>
            <a:pPr marL="609600" indent="-609600" eaLnBrk="1" hangingPunct="1">
              <a:lnSpc>
                <a:spcPct val="90000"/>
              </a:lnSpc>
              <a:spcBef>
                <a:spcPct val="60000"/>
              </a:spcBef>
              <a:buFontTx/>
              <a:buAutoNum type="alphaLcPeriod" startAt="5"/>
            </a:pPr>
            <a:r>
              <a:rPr lang="en-NZ" sz="2800" b="1" smtClean="0"/>
              <a:t>Territories ensure enough food for the animals holding them. </a:t>
            </a:r>
          </a:p>
          <a:p>
            <a:pPr marL="609600" indent="-609600" eaLnBrk="1" hangingPunct="1">
              <a:lnSpc>
                <a:spcPct val="90000"/>
              </a:lnSpc>
              <a:spcBef>
                <a:spcPct val="60000"/>
              </a:spcBef>
              <a:buFontTx/>
              <a:buAutoNum type="alphaLcPeriod" startAt="5"/>
            </a:pPr>
            <a:r>
              <a:rPr lang="en-NZ" sz="2800" b="1" smtClean="0"/>
              <a:t>Territories ensure a safe, protected nest or home for the young, or at least a place to breed in the case of communal breeding grounds. </a:t>
            </a:r>
          </a:p>
          <a:p>
            <a:pPr marL="609600" indent="-609600" eaLnBrk="1" hangingPunct="1">
              <a:lnSpc>
                <a:spcPct val="90000"/>
              </a:lnSpc>
              <a:spcBef>
                <a:spcPct val="60000"/>
              </a:spcBef>
              <a:buFontTx/>
              <a:buAutoNum type="alphaLcPeriod" startAt="5"/>
            </a:pPr>
            <a:r>
              <a:rPr lang="en-NZ" sz="2800" b="1" smtClean="0"/>
              <a:t>The animal now has an area with which it can become very familiar. It can learn where the water, food and protection from predators is located.</a:t>
            </a:r>
          </a:p>
        </p:txBody>
      </p:sp>
      <p:sp>
        <p:nvSpPr>
          <p:cNvPr id="5" name="Action Button: Forward or Next 4">
            <a:hlinkClick r:id="" action="ppaction://hlinkshowjump?jump=nextslide" highlightClick="1"/>
          </p:cNvPr>
          <p:cNvSpPr/>
          <p:nvPr/>
        </p:nvSpPr>
        <p:spPr>
          <a:xfrm>
            <a:off x="8643938" y="6286500"/>
            <a:ext cx="500062" cy="5715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500">
                                          <p:stCondLst>
                                            <p:cond delay="0"/>
                                          </p:stCondLst>
                                        </p:cTn>
                                        <p:tgtEl>
                                          <p:spTgt spid="10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fade">
                                      <p:cBhvr>
                                        <p:cTn id="12" dur="500">
                                          <p:stCondLst>
                                            <p:cond delay="0"/>
                                          </p:stCondLst>
                                        </p:cTn>
                                        <p:tgtEl>
                                          <p:spTgt spid="102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fade">
                                      <p:cBhvr>
                                        <p:cTn id="17" dur="500">
                                          <p:stCondLst>
                                            <p:cond delay="0"/>
                                          </p:stCondLst>
                                        </p:cTn>
                                        <p:tgtEl>
                                          <p:spTgt spid="102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fade">
                                      <p:cBhvr>
                                        <p:cTn id="22" dur="500">
                                          <p:stCondLst>
                                            <p:cond delay="0"/>
                                          </p:stCondLst>
                                        </p:cTn>
                                        <p:tgtEl>
                                          <p:spTgt spid="1024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229600" cy="706437"/>
          </a:xfrm>
        </p:spPr>
        <p:txBody>
          <a:bodyPr/>
          <a:lstStyle/>
          <a:p>
            <a:pPr eaLnBrk="1" hangingPunct="1"/>
            <a:r>
              <a:rPr lang="en-NZ" sz="3600" b="1" smtClean="0"/>
              <a:t>Marking and defending territories</a:t>
            </a:r>
          </a:p>
        </p:txBody>
      </p:sp>
      <p:sp>
        <p:nvSpPr>
          <p:cNvPr id="12291" name="Rectangle 3"/>
          <p:cNvSpPr>
            <a:spLocks noGrp="1" noChangeArrowheads="1"/>
          </p:cNvSpPr>
          <p:nvPr>
            <p:ph type="body" idx="1"/>
          </p:nvPr>
        </p:nvSpPr>
        <p:spPr>
          <a:xfrm>
            <a:off x="457200" y="981075"/>
            <a:ext cx="5627688" cy="5184775"/>
          </a:xfrm>
        </p:spPr>
        <p:txBody>
          <a:bodyPr/>
          <a:lstStyle/>
          <a:p>
            <a:pPr eaLnBrk="1" hangingPunct="1">
              <a:lnSpc>
                <a:spcPct val="90000"/>
              </a:lnSpc>
              <a:buFontTx/>
              <a:buNone/>
            </a:pPr>
            <a:r>
              <a:rPr lang="en-NZ" sz="2800" smtClean="0"/>
              <a:t>	</a:t>
            </a:r>
            <a:r>
              <a:rPr lang="en-NZ" sz="2800" b="1" smtClean="0"/>
              <a:t>Most animals regularly patrol their territories and mark them to proclaim ownership. </a:t>
            </a:r>
          </a:p>
          <a:p>
            <a:pPr eaLnBrk="1" hangingPunct="1">
              <a:lnSpc>
                <a:spcPct val="90000"/>
              </a:lnSpc>
              <a:buFontTx/>
              <a:buNone/>
            </a:pPr>
            <a:endParaRPr lang="en-NZ" sz="2800" smtClean="0"/>
          </a:p>
          <a:p>
            <a:pPr eaLnBrk="1" hangingPunct="1">
              <a:lnSpc>
                <a:spcPct val="90000"/>
              </a:lnSpc>
              <a:buFontTx/>
              <a:buNone/>
            </a:pPr>
            <a:r>
              <a:rPr lang="en-NZ" sz="2800" smtClean="0"/>
              <a:t>1 Birds mark their territories by singing on the boundaries of their areas at dawn and dusk. Often show off very colourful feathers.</a:t>
            </a:r>
            <a:endParaRPr lang="en-NZ" smtClean="0"/>
          </a:p>
        </p:txBody>
      </p:sp>
      <p:pic>
        <p:nvPicPr>
          <p:cNvPr id="12293" name="Picture 5" descr="tui_573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9313" y="1857375"/>
            <a:ext cx="2925762"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ction Button: Forward or Next 6">
            <a:hlinkClick r:id="" action="ppaction://hlinkshowjump?jump=nextslide" highlightClick="1"/>
          </p:cNvPr>
          <p:cNvSpPr/>
          <p:nvPr/>
        </p:nvSpPr>
        <p:spPr>
          <a:xfrm>
            <a:off x="8643938" y="6286500"/>
            <a:ext cx="500062" cy="5715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2290"/>
                                        </p:tgtEl>
                                        <p:attrNameLst>
                                          <p:attrName>style.visibility</p:attrName>
                                        </p:attrNameLst>
                                      </p:cBhvr>
                                      <p:to>
                                        <p:strVal val="visible"/>
                                      </p:to>
                                    </p:set>
                                    <p:animEffect transition="in" filter="fade">
                                      <p:cBhvr>
                                        <p:cTn id="7" dur="1000">
                                          <p:stCondLst>
                                            <p:cond delay="0"/>
                                          </p:stCondLst>
                                        </p:cTn>
                                        <p:tgtEl>
                                          <p:spTgt spid="122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2291">
                                            <p:txEl>
                                              <p:pRg st="0" end="0"/>
                                            </p:txEl>
                                          </p:spTgt>
                                        </p:tgtEl>
                                        <p:attrNameLst>
                                          <p:attrName>style.visibility</p:attrName>
                                        </p:attrNameLst>
                                      </p:cBhvr>
                                      <p:to>
                                        <p:strVal val="visible"/>
                                      </p:to>
                                    </p:set>
                                    <p:animEffect transition="in" filter="fade">
                                      <p:cBhvr>
                                        <p:cTn id="12" dur="500">
                                          <p:stCondLst>
                                            <p:cond delay="0"/>
                                          </p:stCondLst>
                                        </p:cTn>
                                        <p:tgtEl>
                                          <p:spTgt spid="1229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fade">
                                      <p:cBhvr>
                                        <p:cTn id="17" dur="500">
                                          <p:stCondLst>
                                            <p:cond delay="0"/>
                                          </p:stCondLst>
                                        </p:cTn>
                                        <p:tgtEl>
                                          <p:spTgt spid="122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2293"/>
                                        </p:tgtEl>
                                        <p:attrNameLst>
                                          <p:attrName>style.visibility</p:attrName>
                                        </p:attrNameLst>
                                      </p:cBhvr>
                                      <p:to>
                                        <p:strVal val="visible"/>
                                      </p:to>
                                    </p:set>
                                    <p:animEffect transition="in" filter="fade">
                                      <p:cBhvr>
                                        <p:cTn id="22" dur="1000"/>
                                        <p:tgtEl>
                                          <p:spTgt spid="1229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850900"/>
          </a:xfrm>
        </p:spPr>
        <p:txBody>
          <a:bodyPr/>
          <a:lstStyle/>
          <a:p>
            <a:pPr eaLnBrk="1" hangingPunct="1"/>
            <a:r>
              <a:rPr lang="en-NZ" sz="4000" b="1" smtClean="0"/>
              <a:t>Fighting </a:t>
            </a:r>
            <a:r>
              <a:rPr lang="en-NZ" sz="4000" smtClean="0"/>
              <a:t>— </a:t>
            </a:r>
            <a:r>
              <a:rPr lang="en-NZ" sz="4000" b="1" smtClean="0"/>
              <a:t>agonistic behaviour</a:t>
            </a:r>
          </a:p>
        </p:txBody>
      </p:sp>
      <p:sp>
        <p:nvSpPr>
          <p:cNvPr id="4099" name="Rectangle 3"/>
          <p:cNvSpPr>
            <a:spLocks noGrp="1" noChangeArrowheads="1"/>
          </p:cNvSpPr>
          <p:nvPr>
            <p:ph type="body" idx="1"/>
          </p:nvPr>
        </p:nvSpPr>
        <p:spPr>
          <a:xfrm>
            <a:off x="457200" y="1268413"/>
            <a:ext cx="8229600" cy="4857750"/>
          </a:xfrm>
        </p:spPr>
        <p:txBody>
          <a:bodyPr/>
          <a:lstStyle/>
          <a:p>
            <a:pPr eaLnBrk="1" hangingPunct="1">
              <a:lnSpc>
                <a:spcPct val="80000"/>
              </a:lnSpc>
            </a:pPr>
            <a:r>
              <a:rPr lang="en-NZ" sz="2800" smtClean="0"/>
              <a:t>Agonistic behaviour is aggressive behaviour towards another member of the same species involving threat or fighting. </a:t>
            </a:r>
          </a:p>
          <a:p>
            <a:pPr eaLnBrk="1" hangingPunct="1">
              <a:lnSpc>
                <a:spcPct val="80000"/>
              </a:lnSpc>
            </a:pPr>
            <a:r>
              <a:rPr lang="en-NZ" sz="2800" smtClean="0"/>
              <a:t>It is a contest to determine who gains access to a resource, such as food or a mate. </a:t>
            </a:r>
          </a:p>
          <a:p>
            <a:pPr eaLnBrk="1" hangingPunct="1">
              <a:lnSpc>
                <a:spcPct val="80000"/>
              </a:lnSpc>
            </a:pPr>
            <a:r>
              <a:rPr lang="en-NZ" sz="2800" smtClean="0"/>
              <a:t>It may just be a test of strength but is often, symbolic ritualised behaviour that avoids an actual fight. </a:t>
            </a:r>
          </a:p>
          <a:p>
            <a:pPr eaLnBrk="1" hangingPunct="1">
              <a:lnSpc>
                <a:spcPct val="80000"/>
              </a:lnSpc>
            </a:pPr>
            <a:r>
              <a:rPr lang="en-NZ" sz="2800" smtClean="0"/>
              <a:t>Threat displays often lead to submission or appeasement by one of the competitors. The more scarce the resource, the more intense the fighting. </a:t>
            </a:r>
          </a:p>
        </p:txBody>
      </p:sp>
      <p:sp>
        <p:nvSpPr>
          <p:cNvPr id="6" name="Action Button: Forward or Next 5">
            <a:hlinkClick r:id="" action="ppaction://hlinkshowjump?jump=nextslide" highlightClick="1"/>
          </p:cNvPr>
          <p:cNvSpPr/>
          <p:nvPr/>
        </p:nvSpPr>
        <p:spPr>
          <a:xfrm>
            <a:off x="8429625" y="6286500"/>
            <a:ext cx="500063" cy="5715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4098"/>
                                        </p:tgtEl>
                                        <p:attrNameLst>
                                          <p:attrName>style.visibility</p:attrName>
                                        </p:attrNameLst>
                                      </p:cBhvr>
                                      <p:to>
                                        <p:strVal val="visible"/>
                                      </p:to>
                                    </p:set>
                                    <p:animEffect transition="in" filter="fade">
                                      <p:cBhvr>
                                        <p:cTn id="7" dur="500">
                                          <p:stCondLst>
                                            <p:cond delay="0"/>
                                          </p:stCondLst>
                                        </p:cTn>
                                        <p:tgtEl>
                                          <p:spTgt spid="40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4099">
                                            <p:txEl>
                                              <p:pRg st="0" end="0"/>
                                            </p:txEl>
                                          </p:spTgt>
                                        </p:tgtEl>
                                        <p:attrNameLst>
                                          <p:attrName>style.visibility</p:attrName>
                                        </p:attrNameLst>
                                      </p:cBhvr>
                                      <p:to>
                                        <p:strVal val="visible"/>
                                      </p:to>
                                    </p:set>
                                    <p:animEffect transition="in" filter="fade">
                                      <p:cBhvr>
                                        <p:cTn id="12" dur="500">
                                          <p:stCondLst>
                                            <p:cond delay="0"/>
                                          </p:stCondLst>
                                        </p:cTn>
                                        <p:tgtEl>
                                          <p:spTgt spid="409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4099">
                                            <p:txEl>
                                              <p:pRg st="1" end="1"/>
                                            </p:txEl>
                                          </p:spTgt>
                                        </p:tgtEl>
                                        <p:attrNameLst>
                                          <p:attrName>style.visibility</p:attrName>
                                        </p:attrNameLst>
                                      </p:cBhvr>
                                      <p:to>
                                        <p:strVal val="visible"/>
                                      </p:to>
                                    </p:set>
                                    <p:animEffect transition="in" filter="fade">
                                      <p:cBhvr>
                                        <p:cTn id="17" dur="500">
                                          <p:stCondLst>
                                            <p:cond delay="0"/>
                                          </p:stCondLst>
                                        </p:cTn>
                                        <p:tgtEl>
                                          <p:spTgt spid="409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4099">
                                            <p:txEl>
                                              <p:pRg st="2" end="2"/>
                                            </p:txEl>
                                          </p:spTgt>
                                        </p:tgtEl>
                                        <p:attrNameLst>
                                          <p:attrName>style.visibility</p:attrName>
                                        </p:attrNameLst>
                                      </p:cBhvr>
                                      <p:to>
                                        <p:strVal val="visible"/>
                                      </p:to>
                                    </p:set>
                                    <p:animEffect transition="in" filter="fade">
                                      <p:cBhvr>
                                        <p:cTn id="22" dur="500">
                                          <p:stCondLst>
                                            <p:cond delay="0"/>
                                          </p:stCondLst>
                                        </p:cTn>
                                        <p:tgtEl>
                                          <p:spTgt spid="409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4099">
                                            <p:txEl>
                                              <p:pRg st="3" end="3"/>
                                            </p:txEl>
                                          </p:spTgt>
                                        </p:tgtEl>
                                        <p:attrNameLst>
                                          <p:attrName>style.visibility</p:attrName>
                                        </p:attrNameLst>
                                      </p:cBhvr>
                                      <p:to>
                                        <p:strVal val="visible"/>
                                      </p:to>
                                    </p:set>
                                    <p:animEffect transition="in" filter="fade">
                                      <p:cBhvr>
                                        <p:cTn id="27" dur="500">
                                          <p:stCondLst>
                                            <p:cond delay="0"/>
                                          </p:stCondLst>
                                        </p:cTn>
                                        <p:tgtEl>
                                          <p:spTgt spid="409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ssolv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457200" y="476250"/>
            <a:ext cx="8229600" cy="5649913"/>
          </a:xfrm>
        </p:spPr>
        <p:txBody>
          <a:bodyPr/>
          <a:lstStyle/>
          <a:p>
            <a:pPr eaLnBrk="1" hangingPunct="1">
              <a:buFontTx/>
              <a:buNone/>
            </a:pPr>
            <a:r>
              <a:rPr lang="en-NZ" smtClean="0"/>
              <a:t>2 </a:t>
            </a:r>
            <a:r>
              <a:rPr lang="en-NZ" b="1" smtClean="0"/>
              <a:t>Animals mark with urine, e.g. dogs and cats, or dung, e.g.rhino.</a:t>
            </a:r>
            <a:r>
              <a:rPr lang="en-NZ" smtClean="0"/>
              <a:t> </a:t>
            </a:r>
          </a:p>
          <a:p>
            <a:pPr eaLnBrk="1" hangingPunct="1"/>
            <a:endParaRPr lang="en-NZ" smtClean="0"/>
          </a:p>
        </p:txBody>
      </p:sp>
      <p:pic>
        <p:nvPicPr>
          <p:cNvPr id="13317" name="Picture 5" descr="dog_pee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625" y="1196975"/>
            <a:ext cx="3095625"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9" descr="rhi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3860800"/>
            <a:ext cx="3744913"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11" descr="656522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2060575"/>
            <a:ext cx="2879725"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ction Button: Forward or Next 7">
            <a:hlinkClick r:id="" action="ppaction://hlinkshowjump?jump=nextslide" highlightClick="1"/>
          </p:cNvPr>
          <p:cNvSpPr/>
          <p:nvPr/>
        </p:nvSpPr>
        <p:spPr>
          <a:xfrm>
            <a:off x="8643938" y="6286500"/>
            <a:ext cx="500062" cy="5715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500">
                                          <p:stCondLst>
                                            <p:cond delay="0"/>
                                          </p:stCondLst>
                                        </p:cTn>
                                        <p:tgtEl>
                                          <p:spTgt spid="13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317"/>
                                        </p:tgtEl>
                                        <p:attrNameLst>
                                          <p:attrName>style.visibility</p:attrName>
                                        </p:attrNameLst>
                                      </p:cBhvr>
                                      <p:to>
                                        <p:strVal val="visible"/>
                                      </p:to>
                                    </p:set>
                                    <p:animEffect transition="in" filter="fade">
                                      <p:cBhvr>
                                        <p:cTn id="12" dur="1000"/>
                                        <p:tgtEl>
                                          <p:spTgt spid="133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3323"/>
                                        </p:tgtEl>
                                        <p:attrNameLst>
                                          <p:attrName>style.visibility</p:attrName>
                                        </p:attrNameLst>
                                      </p:cBhvr>
                                      <p:to>
                                        <p:strVal val="visible"/>
                                      </p:to>
                                    </p:set>
                                    <p:animEffect transition="in" filter="fade">
                                      <p:cBhvr>
                                        <p:cTn id="17" dur="1000"/>
                                        <p:tgtEl>
                                          <p:spTgt spid="133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3321"/>
                                        </p:tgtEl>
                                        <p:attrNameLst>
                                          <p:attrName>style.visibility</p:attrName>
                                        </p:attrNameLst>
                                      </p:cBhvr>
                                      <p:to>
                                        <p:strVal val="visible"/>
                                      </p:to>
                                    </p:set>
                                    <p:animEffect transition="in" filter="fade">
                                      <p:cBhvr>
                                        <p:cTn id="22" dur="1000"/>
                                        <p:tgtEl>
                                          <p:spTgt spid="1332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457200" y="404813"/>
            <a:ext cx="8229600" cy="5721350"/>
          </a:xfrm>
        </p:spPr>
        <p:txBody>
          <a:bodyPr/>
          <a:lstStyle/>
          <a:p>
            <a:pPr eaLnBrk="1" hangingPunct="1">
              <a:buFontTx/>
              <a:buNone/>
            </a:pPr>
            <a:r>
              <a:rPr lang="en-NZ" smtClean="0"/>
              <a:t>3. Animals have special scent glands. These can be on the rump, between the horns (in deer) or on the wrists (in the ring-tailed lemur). In cats it is just behind the ear.</a:t>
            </a:r>
          </a:p>
        </p:txBody>
      </p:sp>
      <p:pic>
        <p:nvPicPr>
          <p:cNvPr id="14341" name="Picture 5" descr="lemur_lisa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852738"/>
            <a:ext cx="4537075" cy="28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2852738"/>
            <a:ext cx="283845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ction Button: Forward or Next 6">
            <a:hlinkClick r:id="" action="ppaction://hlinkshowjump?jump=nextslide" highlightClick="1"/>
          </p:cNvPr>
          <p:cNvSpPr/>
          <p:nvPr/>
        </p:nvSpPr>
        <p:spPr>
          <a:xfrm>
            <a:off x="8643938" y="6286500"/>
            <a:ext cx="500062" cy="5715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stCondLst>
                                            <p:cond delay="0"/>
                                          </p:stCondLst>
                                        </p:cTn>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4341"/>
                                        </p:tgtEl>
                                        <p:attrNameLst>
                                          <p:attrName>style.visibility</p:attrName>
                                        </p:attrNameLst>
                                      </p:cBhvr>
                                      <p:to>
                                        <p:strVal val="visible"/>
                                      </p:to>
                                    </p:set>
                                    <p:animEffect transition="in" filter="dissolve">
                                      <p:cBhvr>
                                        <p:cTn id="12" dur="500"/>
                                        <p:tgtEl>
                                          <p:spTgt spid="143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4342"/>
                                        </p:tgtEl>
                                        <p:attrNameLst>
                                          <p:attrName>style.visibility</p:attrName>
                                        </p:attrNameLst>
                                      </p:cBhvr>
                                      <p:to>
                                        <p:strVal val="visible"/>
                                      </p:to>
                                    </p:set>
                                    <p:animEffect transition="in" filter="dissolve">
                                      <p:cBhvr>
                                        <p:cTn id="17" dur="500"/>
                                        <p:tgtEl>
                                          <p:spTgt spid="1434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457200" y="3860800"/>
            <a:ext cx="8229600" cy="2265363"/>
          </a:xfrm>
        </p:spPr>
        <p:txBody>
          <a:bodyPr/>
          <a:lstStyle/>
          <a:p>
            <a:pPr eaLnBrk="1" hangingPunct="1">
              <a:lnSpc>
                <a:spcPct val="80000"/>
              </a:lnSpc>
            </a:pPr>
            <a:r>
              <a:rPr lang="en-NZ" sz="2800" b="1" smtClean="0"/>
              <a:t>A bobcat leaves a message for other creatures by rubbing its facial scent glands on the ground. From such markings, animals can tell the age, gender and reproductive status of other creatures, and even learn what they've eaten last.</a:t>
            </a:r>
            <a:r>
              <a:rPr lang="en-NZ" sz="2800" smtClean="0"/>
              <a:t> </a:t>
            </a:r>
          </a:p>
        </p:txBody>
      </p:sp>
      <p:pic>
        <p:nvPicPr>
          <p:cNvPr id="18437" name="Picture 5" descr="scents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404813"/>
            <a:ext cx="489585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ction Button: Forward or Next 5">
            <a:hlinkClick r:id="" action="ppaction://hlinkshowjump?jump=nextslide" highlightClick="1"/>
          </p:cNvPr>
          <p:cNvSpPr/>
          <p:nvPr/>
        </p:nvSpPr>
        <p:spPr>
          <a:xfrm>
            <a:off x="8643938" y="6286500"/>
            <a:ext cx="500062" cy="5715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fade">
                                      <p:cBhvr>
                                        <p:cTn id="7" dur="1000"/>
                                        <p:tgtEl>
                                          <p:spTgt spid="184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8435">
                                            <p:txEl>
                                              <p:pRg st="0" end="0"/>
                                            </p:txEl>
                                          </p:spTgt>
                                        </p:tgtEl>
                                        <p:attrNameLst>
                                          <p:attrName>style.visibility</p:attrName>
                                        </p:attrNameLst>
                                      </p:cBhvr>
                                      <p:to>
                                        <p:strVal val="visible"/>
                                      </p:to>
                                    </p:set>
                                    <p:animEffect transition="in" filter="fade">
                                      <p:cBhvr>
                                        <p:cTn id="12" dur="500">
                                          <p:stCondLst>
                                            <p:cond delay="0"/>
                                          </p:stCondLst>
                                        </p:cTn>
                                        <p:tgtEl>
                                          <p:spTgt spid="1843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457200" y="549275"/>
            <a:ext cx="8229600" cy="5576888"/>
          </a:xfrm>
        </p:spPr>
        <p:txBody>
          <a:bodyPr/>
          <a:lstStyle/>
          <a:p>
            <a:pPr eaLnBrk="1" hangingPunct="1">
              <a:buFontTx/>
              <a:buNone/>
            </a:pPr>
            <a:r>
              <a:rPr lang="en-NZ" b="1" smtClean="0"/>
              <a:t>4. Animals, such as crabs, wave their claws in frantic signals on the perimeter of their areas.</a:t>
            </a:r>
            <a:r>
              <a:rPr lang="en-NZ" smtClean="0"/>
              <a:t> </a:t>
            </a:r>
          </a:p>
        </p:txBody>
      </p:sp>
      <p:pic>
        <p:nvPicPr>
          <p:cNvPr id="15365" name="Picture 5" descr="boy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2636838"/>
            <a:ext cx="9001125" cy="257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ction Button: Forward or Next 5">
            <a:hlinkClick r:id="" action="ppaction://hlinkshowjump?jump=nextslide" highlightClick="1"/>
          </p:cNvPr>
          <p:cNvSpPr/>
          <p:nvPr/>
        </p:nvSpPr>
        <p:spPr>
          <a:xfrm>
            <a:off x="8643938" y="6286500"/>
            <a:ext cx="500062" cy="5715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500">
                                          <p:stCondLst>
                                            <p:cond delay="0"/>
                                          </p:stCondLst>
                                        </p:cTn>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5365"/>
                                        </p:tgtEl>
                                        <p:attrNameLst>
                                          <p:attrName>style.visibility</p:attrName>
                                        </p:attrNameLst>
                                      </p:cBhvr>
                                      <p:to>
                                        <p:strVal val="visible"/>
                                      </p:to>
                                    </p:set>
                                    <p:animEffect transition="in" filter="dissolve">
                                      <p:cBhvr>
                                        <p:cTn id="12" dur="500"/>
                                        <p:tgtEl>
                                          <p:spTgt spid="153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1"/>
          </p:nvPr>
        </p:nvSpPr>
        <p:spPr>
          <a:xfrm>
            <a:off x="457200" y="765175"/>
            <a:ext cx="8229600" cy="5360988"/>
          </a:xfrm>
        </p:spPr>
        <p:txBody>
          <a:bodyPr/>
          <a:lstStyle/>
          <a:p>
            <a:pPr eaLnBrk="1" hangingPunct="1">
              <a:buFontTx/>
              <a:buNone/>
            </a:pPr>
            <a:r>
              <a:rPr lang="en-NZ" b="1" smtClean="0"/>
              <a:t>5. Howler monkeys give the loudest morning chorus of all the jungle animals.</a:t>
            </a:r>
            <a:r>
              <a:rPr lang="en-NZ" smtClean="0"/>
              <a:t> </a:t>
            </a:r>
          </a:p>
          <a:p>
            <a:pPr eaLnBrk="1" hangingPunct="1"/>
            <a:endParaRPr lang="en-NZ" smtClean="0"/>
          </a:p>
        </p:txBody>
      </p:sp>
      <p:pic>
        <p:nvPicPr>
          <p:cNvPr id="16390" name="Picture 6" descr="_41082494_monkey_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2205038"/>
            <a:ext cx="6121400" cy="441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ction Button: Forward or Next 5">
            <a:hlinkClick r:id="" action="ppaction://hlinkshowjump?jump=nextslide" highlightClick="1"/>
          </p:cNvPr>
          <p:cNvSpPr/>
          <p:nvPr/>
        </p:nvSpPr>
        <p:spPr>
          <a:xfrm>
            <a:off x="8643938" y="6286500"/>
            <a:ext cx="500062" cy="5715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6390"/>
                                        </p:tgtEl>
                                        <p:attrNameLst>
                                          <p:attrName>style.visibility</p:attrName>
                                        </p:attrNameLst>
                                      </p:cBhvr>
                                      <p:to>
                                        <p:strVal val="visible"/>
                                      </p:to>
                                    </p:set>
                                    <p:animEffect transition="in" filter="dissolve">
                                      <p:cBhvr>
                                        <p:cTn id="7" dur="500"/>
                                        <p:tgtEl>
                                          <p:spTgt spid="163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body" idx="1"/>
          </p:nvPr>
        </p:nvSpPr>
        <p:spPr>
          <a:xfrm>
            <a:off x="457200" y="404813"/>
            <a:ext cx="8229600" cy="5721350"/>
          </a:xfrm>
        </p:spPr>
        <p:txBody>
          <a:bodyPr/>
          <a:lstStyle/>
          <a:p>
            <a:pPr eaLnBrk="1" hangingPunct="1"/>
            <a:r>
              <a:rPr lang="en-NZ" b="1" smtClean="0"/>
              <a:t>Many animals, such as sea birds, which range far and wide for most of the year may guard a territory only during the breeding season.</a:t>
            </a:r>
          </a:p>
          <a:p>
            <a:pPr eaLnBrk="1" hangingPunct="1"/>
            <a:endParaRPr lang="en-NZ" b="1" smtClean="0"/>
          </a:p>
        </p:txBody>
      </p:sp>
      <p:pic>
        <p:nvPicPr>
          <p:cNvPr id="17413" name="Picture 5" descr="Campbell albatross colo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2781300"/>
            <a:ext cx="4524375"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11" descr="Looking across the Plateau colony at Cape Kidnapp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2852738"/>
            <a:ext cx="4321175"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0" name="Text Box 12"/>
          <p:cNvSpPr txBox="1">
            <a:spLocks noChangeArrowheads="1"/>
          </p:cNvSpPr>
          <p:nvPr/>
        </p:nvSpPr>
        <p:spPr bwMode="auto">
          <a:xfrm>
            <a:off x="2124075" y="5084763"/>
            <a:ext cx="21605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NZ" b="1">
                <a:solidFill>
                  <a:schemeClr val="bg1"/>
                </a:solidFill>
              </a:rPr>
              <a:t>Albatross colony Campbell Island</a:t>
            </a:r>
          </a:p>
        </p:txBody>
      </p:sp>
      <p:sp>
        <p:nvSpPr>
          <p:cNvPr id="17421" name="Text Box 13"/>
          <p:cNvSpPr txBox="1">
            <a:spLocks noChangeArrowheads="1"/>
          </p:cNvSpPr>
          <p:nvPr/>
        </p:nvSpPr>
        <p:spPr bwMode="auto">
          <a:xfrm>
            <a:off x="6948488" y="3141663"/>
            <a:ext cx="21605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NZ" b="1">
                <a:solidFill>
                  <a:schemeClr val="bg1"/>
                </a:solidFill>
              </a:rPr>
              <a:t>Gannet colony Cape Kidnappers</a:t>
            </a:r>
          </a:p>
        </p:txBody>
      </p:sp>
      <p:sp>
        <p:nvSpPr>
          <p:cNvPr id="9" name="Action Button: Forward or Next 8">
            <a:hlinkClick r:id="" action="ppaction://hlinkshowjump?jump=nextslide" highlightClick="1"/>
          </p:cNvPr>
          <p:cNvSpPr/>
          <p:nvPr/>
        </p:nvSpPr>
        <p:spPr>
          <a:xfrm>
            <a:off x="8643938" y="6286500"/>
            <a:ext cx="500062" cy="5715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dissolve">
                                      <p:cBhvr>
                                        <p:cTn id="7" dur="500"/>
                                        <p:tgtEl>
                                          <p:spTgt spid="17413"/>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420"/>
                                        </p:tgtEl>
                                        <p:attrNameLst>
                                          <p:attrName>style.visibility</p:attrName>
                                        </p:attrNameLst>
                                      </p:cBhvr>
                                      <p:to>
                                        <p:strVal val="visible"/>
                                      </p:to>
                                    </p:set>
                                    <p:animEffect transition="in" filter="fade">
                                      <p:cBhvr>
                                        <p:cTn id="11" dur="1000"/>
                                        <p:tgtEl>
                                          <p:spTgt spid="1742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17419"/>
                                        </p:tgtEl>
                                        <p:attrNameLst>
                                          <p:attrName>style.visibility</p:attrName>
                                        </p:attrNameLst>
                                      </p:cBhvr>
                                      <p:to>
                                        <p:strVal val="visible"/>
                                      </p:to>
                                    </p:set>
                                    <p:animEffect transition="in" filter="dissolve">
                                      <p:cBhvr>
                                        <p:cTn id="16" dur="500"/>
                                        <p:tgtEl>
                                          <p:spTgt spid="17419"/>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7421"/>
                                        </p:tgtEl>
                                        <p:attrNameLst>
                                          <p:attrName>style.visibility</p:attrName>
                                        </p:attrNameLst>
                                      </p:cBhvr>
                                      <p:to>
                                        <p:strVal val="visible"/>
                                      </p:to>
                                    </p:set>
                                    <p:animEffect transition="in" filter="fade">
                                      <p:cBhvr>
                                        <p:cTn id="20" dur="1000"/>
                                        <p:tgtEl>
                                          <p:spTgt spid="1742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dissolv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0" grpId="0"/>
      <p:bldP spid="17421" grpId="0"/>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NZ" sz="4000" smtClean="0"/>
              <a:t>King penguins, Sth Georgia Island</a:t>
            </a:r>
          </a:p>
        </p:txBody>
      </p:sp>
      <p:sp>
        <p:nvSpPr>
          <p:cNvPr id="37891" name="Rectangle 3"/>
          <p:cNvSpPr>
            <a:spLocks noGrp="1" noChangeArrowheads="1"/>
          </p:cNvSpPr>
          <p:nvPr>
            <p:ph type="body" idx="1"/>
          </p:nvPr>
        </p:nvSpPr>
        <p:spPr/>
        <p:txBody>
          <a:bodyPr/>
          <a:lstStyle/>
          <a:p>
            <a:pPr eaLnBrk="1" hangingPunct="1"/>
            <a:endParaRPr lang="en-US" smtClean="0"/>
          </a:p>
        </p:txBody>
      </p:sp>
      <p:pic>
        <p:nvPicPr>
          <p:cNvPr id="19460" name="Picture 4" descr="King%20Penguin%20colon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438275"/>
            <a:ext cx="8372475" cy="541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081213"/>
            <a:ext cx="304800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anim calcmode="lin" valueType="num">
                                      <p:cBhvr>
                                        <p:cTn id="7" dur="1000" fill="hold"/>
                                        <p:tgtEl>
                                          <p:spTgt spid="19460"/>
                                        </p:tgtEl>
                                        <p:attrNameLst>
                                          <p:attrName>ppt_w</p:attrName>
                                        </p:attrNameLst>
                                      </p:cBhvr>
                                      <p:tavLst>
                                        <p:tav tm="0">
                                          <p:val>
                                            <p:strVal val="#ppt_w*0.70"/>
                                          </p:val>
                                        </p:tav>
                                        <p:tav tm="100000">
                                          <p:val>
                                            <p:strVal val="#ppt_w"/>
                                          </p:val>
                                        </p:tav>
                                      </p:tavLst>
                                    </p:anim>
                                    <p:anim calcmode="lin" valueType="num">
                                      <p:cBhvr>
                                        <p:cTn id="8" dur="1000" fill="hold"/>
                                        <p:tgtEl>
                                          <p:spTgt spid="19460"/>
                                        </p:tgtEl>
                                        <p:attrNameLst>
                                          <p:attrName>ppt_h</p:attrName>
                                        </p:attrNameLst>
                                      </p:cBhvr>
                                      <p:tavLst>
                                        <p:tav tm="0">
                                          <p:val>
                                            <p:strVal val="#ppt_h"/>
                                          </p:val>
                                        </p:tav>
                                        <p:tav tm="100000">
                                          <p:val>
                                            <p:strVal val="#ppt_h"/>
                                          </p:val>
                                        </p:tav>
                                      </p:tavLst>
                                    </p:anim>
                                    <p:animEffect transition="in" filter="fade">
                                      <p:cBhvr>
                                        <p:cTn id="9" dur="1000"/>
                                        <p:tgtEl>
                                          <p:spTgt spid="1946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770" decel="100000"/>
                                        <p:tgtEl>
                                          <p:spTgt spid="6"/>
                                        </p:tgtEl>
                                      </p:cBhvr>
                                    </p:animEffect>
                                    <p:animScale>
                                      <p:cBhvr>
                                        <p:cTn id="15" dur="770" decel="100000"/>
                                        <p:tgtEl>
                                          <p:spTgt spid="6"/>
                                        </p:tgtEl>
                                      </p:cBhvr>
                                      <p:from x="10000" y="10000"/>
                                      <p:to x="200000" y="450000"/>
                                    </p:animScale>
                                    <p:animScale>
                                      <p:cBhvr>
                                        <p:cTn id="16" dur="1230" accel="100000" fill="hold">
                                          <p:stCondLst>
                                            <p:cond delay="770"/>
                                          </p:stCondLst>
                                        </p:cTn>
                                        <p:tgtEl>
                                          <p:spTgt spid="6"/>
                                        </p:tgtEl>
                                      </p:cBhvr>
                                      <p:from x="200000" y="450000"/>
                                      <p:to x="100000" y="100000"/>
                                    </p:animScale>
                                    <p:set>
                                      <p:cBhvr>
                                        <p:cTn id="17" dur="770" fill="hold"/>
                                        <p:tgtEl>
                                          <p:spTgt spid="6"/>
                                        </p:tgtEl>
                                        <p:attrNameLst>
                                          <p:attrName>ppt_x</p:attrName>
                                        </p:attrNameLst>
                                      </p:cBhvr>
                                      <p:to>
                                        <p:strVal val="(0.5)"/>
                                      </p:to>
                                    </p:set>
                                    <p:anim from="(0.5)" to="(#ppt_x)" calcmode="lin" valueType="num">
                                      <p:cBhvr>
                                        <p:cTn id="18" dur="1230" accel="100000" fill="hold">
                                          <p:stCondLst>
                                            <p:cond delay="770"/>
                                          </p:stCondLst>
                                        </p:cTn>
                                        <p:tgtEl>
                                          <p:spTgt spid="6"/>
                                        </p:tgtEl>
                                        <p:attrNameLst>
                                          <p:attrName>ppt_x</p:attrName>
                                        </p:attrNameLst>
                                      </p:cBhvr>
                                    </p:anim>
                                    <p:set>
                                      <p:cBhvr>
                                        <p:cTn id="19" dur="770" fill="hold"/>
                                        <p:tgtEl>
                                          <p:spTgt spid="6"/>
                                        </p:tgtEl>
                                        <p:attrNameLst>
                                          <p:attrName>ppt_y</p:attrName>
                                        </p:attrNameLst>
                                      </p:cBhvr>
                                      <p:to>
                                        <p:strVal val="(#ppt_y+0.4)"/>
                                      </p:to>
                                    </p:set>
                                    <p:anim from="(#ppt_y+0.4)" to="(#ppt_y)" calcmode="lin" valueType="num">
                                      <p:cBhvr>
                                        <p:cTn id="20" dur="1230" accel="100000" fill="hold">
                                          <p:stCondLst>
                                            <p:cond delay="770"/>
                                          </p:stCondLst>
                                        </p:cTn>
                                        <p:tgtEl>
                                          <p:spTgt spid="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457200" y="333375"/>
            <a:ext cx="8229600" cy="3600450"/>
          </a:xfrm>
        </p:spPr>
        <p:txBody>
          <a:bodyPr/>
          <a:lstStyle/>
          <a:p>
            <a:pPr marL="457200" indent="-457200" eaLnBrk="1" hangingPunct="1">
              <a:lnSpc>
                <a:spcPct val="90000"/>
              </a:lnSpc>
              <a:buFontTx/>
              <a:buAutoNum type="arabicPeriod"/>
            </a:pPr>
            <a:r>
              <a:rPr lang="en-NZ" b="1" smtClean="0"/>
              <a:t>Animals of the same species compete for the same resources, so competition between them is the strongest. </a:t>
            </a:r>
          </a:p>
          <a:p>
            <a:pPr marL="457200" indent="-457200" eaLnBrk="1" hangingPunct="1">
              <a:lnSpc>
                <a:spcPct val="90000"/>
              </a:lnSpc>
              <a:buFontTx/>
              <a:buAutoNum type="arabicPeriod"/>
            </a:pPr>
            <a:endParaRPr lang="en-NZ" b="1" smtClean="0"/>
          </a:p>
          <a:p>
            <a:pPr marL="457200" indent="-457200" eaLnBrk="1" hangingPunct="1">
              <a:lnSpc>
                <a:spcPct val="90000"/>
              </a:lnSpc>
              <a:buFontTx/>
              <a:buAutoNum type="arabicPeriod"/>
            </a:pPr>
            <a:r>
              <a:rPr lang="en-NZ" b="1" smtClean="0"/>
              <a:t>In-fighting between members of the same species is ritualised. One wins, one loses, no one gets badly hurt.</a:t>
            </a:r>
            <a:r>
              <a:rPr lang="en-NZ" sz="3600" smtClean="0"/>
              <a:t> </a:t>
            </a:r>
          </a:p>
        </p:txBody>
      </p:sp>
      <p:pic>
        <p:nvPicPr>
          <p:cNvPr id="512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3981450"/>
            <a:ext cx="5086350"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ction Button: Forward or Next 5">
            <a:hlinkClick r:id="" action="ppaction://hlinkshowjump?jump=nextslide" highlightClick="1"/>
          </p:cNvPr>
          <p:cNvSpPr/>
          <p:nvPr/>
        </p:nvSpPr>
        <p:spPr>
          <a:xfrm>
            <a:off x="8429625" y="6286500"/>
            <a:ext cx="500063" cy="5715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stCondLst>
                                            <p:cond delay="0"/>
                                          </p:stCondLst>
                                        </p:cTn>
                                        <p:tgtEl>
                                          <p:spTgt spid="5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5123">
                                            <p:txEl>
                                              <p:pRg st="2" end="2"/>
                                            </p:txEl>
                                          </p:spTgt>
                                        </p:tgtEl>
                                        <p:attrNameLst>
                                          <p:attrName>style.visibility</p:attrName>
                                        </p:attrNameLst>
                                      </p:cBhvr>
                                      <p:to>
                                        <p:strVal val="visible"/>
                                      </p:to>
                                    </p:set>
                                    <p:animEffect transition="in" filter="fade">
                                      <p:cBhvr>
                                        <p:cTn id="12" dur="500">
                                          <p:stCondLst>
                                            <p:cond delay="0"/>
                                          </p:stCondLst>
                                        </p:cTn>
                                        <p:tgtEl>
                                          <p:spTgt spid="512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5126"/>
                                        </p:tgtEl>
                                        <p:attrNameLst>
                                          <p:attrName>style.visibility</p:attrName>
                                        </p:attrNameLst>
                                      </p:cBhvr>
                                      <p:to>
                                        <p:strVal val="visible"/>
                                      </p:to>
                                    </p:set>
                                    <p:animEffect transition="in" filter="dissolve">
                                      <p:cBhvr>
                                        <p:cTn id="17" dur="500"/>
                                        <p:tgtEl>
                                          <p:spTgt spid="512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457200" y="549275"/>
            <a:ext cx="8362950" cy="5975350"/>
          </a:xfrm>
        </p:spPr>
        <p:txBody>
          <a:bodyPr/>
          <a:lstStyle/>
          <a:p>
            <a:pPr marL="609600" indent="-609600" eaLnBrk="1" hangingPunct="1">
              <a:lnSpc>
                <a:spcPct val="80000"/>
              </a:lnSpc>
              <a:buFontTx/>
              <a:buAutoNum type="arabicPeriod" startAt="3"/>
            </a:pPr>
            <a:r>
              <a:rPr lang="en-NZ" sz="2800" b="1" smtClean="0"/>
              <a:t>The most vicious fighting takes place between individuals that can’t really hurt each other, such as hornless female antelope. Well armed animals avoid attacking exposed body areas of opponents</a:t>
            </a:r>
          </a:p>
          <a:p>
            <a:pPr marL="990600" lvl="1" indent="-533400" eaLnBrk="1" hangingPunct="1">
              <a:lnSpc>
                <a:spcPct val="80000"/>
              </a:lnSpc>
              <a:buFontTx/>
              <a:buNone/>
            </a:pPr>
            <a:r>
              <a:rPr lang="en-NZ" sz="2400" smtClean="0"/>
              <a:t>e.g. a horned antelope will gore an attacking lion, but won’t aim its horns at the sides of another antelope. </a:t>
            </a:r>
          </a:p>
          <a:p>
            <a:pPr marL="609600" indent="-609600" eaLnBrk="1" hangingPunct="1">
              <a:lnSpc>
                <a:spcPct val="80000"/>
              </a:lnSpc>
              <a:buFontTx/>
              <a:buAutoNum type="arabicPeriod" startAt="3"/>
            </a:pPr>
            <a:endParaRPr lang="en-NZ" sz="2800" smtClean="0"/>
          </a:p>
          <a:p>
            <a:pPr marL="609600" indent="-609600" eaLnBrk="1" hangingPunct="1">
              <a:lnSpc>
                <a:spcPct val="80000"/>
              </a:lnSpc>
              <a:buFontTx/>
              <a:buAutoNum type="arabicPeriod" startAt="3"/>
            </a:pPr>
            <a:r>
              <a:rPr lang="en-NZ" sz="2800" b="1" smtClean="0"/>
              <a:t>Fighting to the death is non-adaptive to most animals.</a:t>
            </a:r>
            <a:r>
              <a:rPr lang="en-NZ" sz="2800" smtClean="0"/>
              <a:t> </a:t>
            </a:r>
          </a:p>
          <a:p>
            <a:pPr marL="609600" indent="-609600" eaLnBrk="1" hangingPunct="1">
              <a:lnSpc>
                <a:spcPct val="80000"/>
              </a:lnSpc>
              <a:buFontTx/>
              <a:buAutoNum type="arabicPeriod" startAt="3"/>
            </a:pPr>
            <a:endParaRPr lang="en-NZ" sz="2800" smtClean="0"/>
          </a:p>
          <a:p>
            <a:pPr marL="609600" indent="-609600" eaLnBrk="1" hangingPunct="1">
              <a:lnSpc>
                <a:spcPct val="80000"/>
              </a:lnSpc>
              <a:buFontTx/>
              <a:buAutoNum type="arabicPeriod" startAt="3"/>
            </a:pPr>
            <a:r>
              <a:rPr lang="en-NZ" sz="2800" b="1" smtClean="0"/>
              <a:t>Fighting to the death does sometimes occur. It usually eliminates a stranger from another group.</a:t>
            </a:r>
            <a:r>
              <a:rPr lang="en-NZ" sz="2000" b="1" smtClean="0"/>
              <a:t> </a:t>
            </a:r>
          </a:p>
          <a:p>
            <a:pPr marL="609600" indent="-609600" eaLnBrk="1" hangingPunct="1">
              <a:lnSpc>
                <a:spcPct val="80000"/>
              </a:lnSpc>
            </a:pPr>
            <a:endParaRPr lang="en-NZ" sz="2000" b="1" smtClean="0"/>
          </a:p>
        </p:txBody>
      </p:sp>
      <p:sp>
        <p:nvSpPr>
          <p:cNvPr id="5" name="Action Button: Forward or Next 4">
            <a:hlinkClick r:id="" action="ppaction://hlinkshowjump?jump=nextslide" highlightClick="1"/>
          </p:cNvPr>
          <p:cNvSpPr/>
          <p:nvPr/>
        </p:nvSpPr>
        <p:spPr>
          <a:xfrm>
            <a:off x="8429625" y="6286500"/>
            <a:ext cx="500063" cy="5715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500">
                                          <p:stCondLst>
                                            <p:cond delay="0"/>
                                          </p:stCondLst>
                                        </p:cTn>
                                        <p:tgtEl>
                                          <p:spTgt spid="11267">
                                            <p:txEl>
                                              <p:pRg st="0" end="0"/>
                                            </p:txEl>
                                          </p:spTgt>
                                        </p:tgtEl>
                                      </p:cBhvr>
                                    </p:animEffect>
                                  </p:childTnLst>
                                </p:cTn>
                              </p:par>
                            </p:childTnLst>
                          </p:cTn>
                        </p:par>
                        <p:par>
                          <p:cTn id="8" fill="hold" nodeType="afterGroup">
                            <p:stCondLst>
                              <p:cond delay="87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11267">
                                            <p:txEl>
                                              <p:pRg st="1" end="1"/>
                                            </p:txEl>
                                          </p:spTgt>
                                        </p:tgtEl>
                                        <p:attrNameLst>
                                          <p:attrName>style.visibility</p:attrName>
                                        </p:attrNameLst>
                                      </p:cBhvr>
                                      <p:to>
                                        <p:strVal val="visible"/>
                                      </p:to>
                                    </p:set>
                                    <p:animEffect transition="in" filter="fade">
                                      <p:cBhvr>
                                        <p:cTn id="11" dur="500">
                                          <p:stCondLst>
                                            <p:cond delay="0"/>
                                          </p:stCondLst>
                                        </p:cTn>
                                        <p:tgtEl>
                                          <p:spTgt spid="11267">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iterate type="lt">
                                    <p:tmPct val="10000"/>
                                  </p:iterate>
                                  <p:childTnLst>
                                    <p:set>
                                      <p:cBhvr>
                                        <p:cTn id="15" dur="1" fill="hold">
                                          <p:stCondLst>
                                            <p:cond delay="0"/>
                                          </p:stCondLst>
                                        </p:cTn>
                                        <p:tgtEl>
                                          <p:spTgt spid="11267">
                                            <p:txEl>
                                              <p:pRg st="3" end="3"/>
                                            </p:txEl>
                                          </p:spTgt>
                                        </p:tgtEl>
                                        <p:attrNameLst>
                                          <p:attrName>style.visibility</p:attrName>
                                        </p:attrNameLst>
                                      </p:cBhvr>
                                      <p:to>
                                        <p:strVal val="visible"/>
                                      </p:to>
                                    </p:set>
                                    <p:animEffect transition="in" filter="fade">
                                      <p:cBhvr>
                                        <p:cTn id="16" dur="500">
                                          <p:stCondLst>
                                            <p:cond delay="0"/>
                                          </p:stCondLst>
                                        </p:cTn>
                                        <p:tgtEl>
                                          <p:spTgt spid="11267">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iterate type="lt">
                                    <p:tmPct val="10000"/>
                                  </p:iterate>
                                  <p:childTnLst>
                                    <p:set>
                                      <p:cBhvr>
                                        <p:cTn id="20" dur="1" fill="hold">
                                          <p:stCondLst>
                                            <p:cond delay="0"/>
                                          </p:stCondLst>
                                        </p:cTn>
                                        <p:tgtEl>
                                          <p:spTgt spid="11267">
                                            <p:txEl>
                                              <p:pRg st="5" end="5"/>
                                            </p:txEl>
                                          </p:spTgt>
                                        </p:tgtEl>
                                        <p:attrNameLst>
                                          <p:attrName>style.visibility</p:attrName>
                                        </p:attrNameLst>
                                      </p:cBhvr>
                                      <p:to>
                                        <p:strVal val="visible"/>
                                      </p:to>
                                    </p:set>
                                    <p:animEffect transition="in" filter="fade">
                                      <p:cBhvr>
                                        <p:cTn id="21" dur="500">
                                          <p:stCondLst>
                                            <p:cond delay="0"/>
                                          </p:stCondLst>
                                        </p:cTn>
                                        <p:tgtEl>
                                          <p:spTgt spid="11267">
                                            <p:txEl>
                                              <p:pRg st="5" end="5"/>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dissolv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3" name="Picture 7" descr="necking-giraff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052513"/>
            <a:ext cx="3717925"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214688"/>
            <a:ext cx="2678113"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0200" y="269875"/>
            <a:ext cx="3024188" cy="288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ction Button: Forward or Next 6">
            <a:hlinkClick r:id="" action="ppaction://hlinkshowjump?jump=nextslide" highlightClick="1"/>
          </p:cNvPr>
          <p:cNvSpPr/>
          <p:nvPr/>
        </p:nvSpPr>
        <p:spPr>
          <a:xfrm>
            <a:off x="8643938" y="6286500"/>
            <a:ext cx="500062" cy="5715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223"/>
                                        </p:tgtEl>
                                        <p:attrNameLst>
                                          <p:attrName>style.visibility</p:attrName>
                                        </p:attrNameLst>
                                      </p:cBhvr>
                                      <p:to>
                                        <p:strVal val="visible"/>
                                      </p:to>
                                    </p:set>
                                    <p:animEffect transition="in" filter="fade">
                                      <p:cBhvr>
                                        <p:cTn id="7" dur="500"/>
                                        <p:tgtEl>
                                          <p:spTgt spid="9223"/>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9227"/>
                                        </p:tgtEl>
                                        <p:attrNameLst>
                                          <p:attrName>style.visibility</p:attrName>
                                        </p:attrNameLst>
                                      </p:cBhvr>
                                      <p:to>
                                        <p:strVal val="visible"/>
                                      </p:to>
                                    </p:set>
                                    <p:animEffect transition="in" filter="fade">
                                      <p:cBhvr>
                                        <p:cTn id="11" dur="1000"/>
                                        <p:tgtEl>
                                          <p:spTgt spid="9227"/>
                                        </p:tgtEl>
                                      </p:cBhvr>
                                    </p:animEffect>
                                  </p:childTnLst>
                                </p:cTn>
                              </p:par>
                            </p:childTnLst>
                          </p:cTn>
                        </p:par>
                        <p:par>
                          <p:cTn id="12" fill="hold" nodeType="afterGroup">
                            <p:stCondLst>
                              <p:cond delay="1500"/>
                            </p:stCondLst>
                            <p:childTnLst>
                              <p:par>
                                <p:cTn id="13" presetID="10" presetClass="entr" presetSubtype="0" fill="hold" nodeType="afterEffect">
                                  <p:stCondLst>
                                    <p:cond delay="0"/>
                                  </p:stCondLst>
                                  <p:childTnLst>
                                    <p:set>
                                      <p:cBhvr>
                                        <p:cTn id="14" dur="1" fill="hold">
                                          <p:stCondLst>
                                            <p:cond delay="0"/>
                                          </p:stCondLst>
                                        </p:cTn>
                                        <p:tgtEl>
                                          <p:spTgt spid="9226"/>
                                        </p:tgtEl>
                                        <p:attrNameLst>
                                          <p:attrName>style.visibility</p:attrName>
                                        </p:attrNameLst>
                                      </p:cBhvr>
                                      <p:to>
                                        <p:strVal val="visible"/>
                                      </p:to>
                                    </p:set>
                                    <p:animEffect transition="in" filter="fade">
                                      <p:cBhvr>
                                        <p:cTn id="15" dur="1000"/>
                                        <p:tgtEl>
                                          <p:spTgt spid="922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NZ" b="1" smtClean="0"/>
              <a:t>Hierarchies</a:t>
            </a:r>
          </a:p>
        </p:txBody>
      </p:sp>
      <p:sp>
        <p:nvSpPr>
          <p:cNvPr id="20483" name="Rectangle 3"/>
          <p:cNvSpPr>
            <a:spLocks noGrp="1" noChangeArrowheads="1"/>
          </p:cNvSpPr>
          <p:nvPr>
            <p:ph type="body" idx="1"/>
          </p:nvPr>
        </p:nvSpPr>
        <p:spPr>
          <a:xfrm>
            <a:off x="457200" y="1268413"/>
            <a:ext cx="8229600" cy="5256212"/>
          </a:xfrm>
        </p:spPr>
        <p:txBody>
          <a:bodyPr/>
          <a:lstStyle/>
          <a:p>
            <a:pPr eaLnBrk="1" hangingPunct="1"/>
            <a:r>
              <a:rPr lang="en-NZ" b="1" smtClean="0"/>
              <a:t>A hierarchy is a ranking system with a population.</a:t>
            </a:r>
          </a:p>
          <a:p>
            <a:pPr eaLnBrk="1" hangingPunct="1"/>
            <a:r>
              <a:rPr lang="en-NZ" b="1" smtClean="0"/>
              <a:t>Each member has a rank or status that determines their access to resources such as food and mates.</a:t>
            </a:r>
          </a:p>
          <a:p>
            <a:pPr eaLnBrk="1" hangingPunct="1"/>
            <a:r>
              <a:rPr lang="en-NZ" b="1" smtClean="0"/>
              <a:t>Rank is established and maintained by ritual displays such as postures and threats, and, occasionally biting, pecking or fighting.</a:t>
            </a:r>
          </a:p>
        </p:txBody>
      </p:sp>
      <p:sp>
        <p:nvSpPr>
          <p:cNvPr id="6" name="Action Button: Forward or Next 5">
            <a:hlinkClick r:id="" action="ppaction://hlinkshowjump?jump=nextslide" highlightClick="1"/>
          </p:cNvPr>
          <p:cNvSpPr/>
          <p:nvPr/>
        </p:nvSpPr>
        <p:spPr>
          <a:xfrm>
            <a:off x="8643938" y="6286500"/>
            <a:ext cx="500062" cy="5715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0482"/>
                                        </p:tgtEl>
                                        <p:attrNameLst>
                                          <p:attrName>style.visibility</p:attrName>
                                        </p:attrNameLst>
                                      </p:cBhvr>
                                      <p:to>
                                        <p:strVal val="visible"/>
                                      </p:to>
                                    </p:set>
                                    <p:animEffect transition="in" filter="fade">
                                      <p:cBhvr>
                                        <p:cTn id="7" dur="1000">
                                          <p:stCondLst>
                                            <p:cond delay="0"/>
                                          </p:stCondLst>
                                        </p:cTn>
                                        <p:tgtEl>
                                          <p:spTgt spid="204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20483">
                                            <p:txEl>
                                              <p:pRg st="0" end="0"/>
                                            </p:txEl>
                                          </p:spTgt>
                                        </p:tgtEl>
                                        <p:attrNameLst>
                                          <p:attrName>style.visibility</p:attrName>
                                        </p:attrNameLst>
                                      </p:cBhvr>
                                      <p:to>
                                        <p:strVal val="visible"/>
                                      </p:to>
                                    </p:set>
                                    <p:animEffect transition="in" filter="fade">
                                      <p:cBhvr>
                                        <p:cTn id="12" dur="500">
                                          <p:stCondLst>
                                            <p:cond delay="0"/>
                                          </p:stCondLst>
                                        </p:cTn>
                                        <p:tgtEl>
                                          <p:spTgt spid="2048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20483">
                                            <p:txEl>
                                              <p:pRg st="1" end="1"/>
                                            </p:txEl>
                                          </p:spTgt>
                                        </p:tgtEl>
                                        <p:attrNameLst>
                                          <p:attrName>style.visibility</p:attrName>
                                        </p:attrNameLst>
                                      </p:cBhvr>
                                      <p:to>
                                        <p:strVal val="visible"/>
                                      </p:to>
                                    </p:set>
                                    <p:animEffect transition="in" filter="fade">
                                      <p:cBhvr>
                                        <p:cTn id="17" dur="500">
                                          <p:stCondLst>
                                            <p:cond delay="0"/>
                                          </p:stCondLst>
                                        </p:cTn>
                                        <p:tgtEl>
                                          <p:spTgt spid="2048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20483">
                                            <p:txEl>
                                              <p:pRg st="2" end="2"/>
                                            </p:txEl>
                                          </p:spTgt>
                                        </p:tgtEl>
                                        <p:attrNameLst>
                                          <p:attrName>style.visibility</p:attrName>
                                        </p:attrNameLst>
                                      </p:cBhvr>
                                      <p:to>
                                        <p:strVal val="visible"/>
                                      </p:to>
                                    </p:set>
                                    <p:animEffect transition="in" filter="fade">
                                      <p:cBhvr>
                                        <p:cTn id="22" dur="500">
                                          <p:stCondLst>
                                            <p:cond delay="0"/>
                                          </p:stCondLst>
                                        </p:cTn>
                                        <p:tgtEl>
                                          <p:spTgt spid="2048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build="p"/>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346075"/>
          </a:xfrm>
        </p:spPr>
        <p:txBody>
          <a:bodyPr/>
          <a:lstStyle/>
          <a:p>
            <a:pPr eaLnBrk="1" hangingPunct="1"/>
            <a:r>
              <a:rPr lang="en-NZ" sz="4000" b="1" smtClean="0"/>
              <a:t>Hierarchies (cont’d)</a:t>
            </a:r>
          </a:p>
        </p:txBody>
      </p:sp>
      <p:sp>
        <p:nvSpPr>
          <p:cNvPr id="21507" name="Rectangle 3"/>
          <p:cNvSpPr>
            <a:spLocks noGrp="1" noChangeArrowheads="1"/>
          </p:cNvSpPr>
          <p:nvPr>
            <p:ph type="body" idx="1"/>
          </p:nvPr>
        </p:nvSpPr>
        <p:spPr>
          <a:xfrm>
            <a:off x="457200" y="1268413"/>
            <a:ext cx="8229600" cy="4857750"/>
          </a:xfrm>
        </p:spPr>
        <p:txBody>
          <a:bodyPr/>
          <a:lstStyle/>
          <a:p>
            <a:pPr eaLnBrk="1" hangingPunct="1">
              <a:buFontTx/>
              <a:buNone/>
            </a:pPr>
            <a:r>
              <a:rPr lang="en-NZ" b="1" smtClean="0"/>
              <a:t>An individual’s status may depend on: </a:t>
            </a:r>
          </a:p>
          <a:p>
            <a:pPr eaLnBrk="1" hangingPunct="1"/>
            <a:r>
              <a:rPr lang="en-NZ" b="1" smtClean="0"/>
              <a:t>gender, size, age, strength, experience, intelligence, birthright, aggressiveness, appearance or stage in their reproductive cycle.</a:t>
            </a:r>
          </a:p>
          <a:p>
            <a:pPr eaLnBrk="1" hangingPunct="1"/>
            <a:endParaRPr lang="en-NZ" b="1" smtClean="0"/>
          </a:p>
        </p:txBody>
      </p:sp>
      <p:sp>
        <p:nvSpPr>
          <p:cNvPr id="6" name="Action Button: Forward or Next 5">
            <a:hlinkClick r:id="" action="ppaction://hlinkshowjump?jump=nextslide" highlightClick="1"/>
          </p:cNvPr>
          <p:cNvSpPr/>
          <p:nvPr/>
        </p:nvSpPr>
        <p:spPr>
          <a:xfrm>
            <a:off x="8643938" y="6286500"/>
            <a:ext cx="500062" cy="5715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1506"/>
                                        </p:tgtEl>
                                        <p:attrNameLst>
                                          <p:attrName>style.visibility</p:attrName>
                                        </p:attrNameLst>
                                      </p:cBhvr>
                                      <p:to>
                                        <p:strVal val="visible"/>
                                      </p:to>
                                    </p:set>
                                    <p:animEffect transition="in" filter="fade">
                                      <p:cBhvr>
                                        <p:cTn id="7" dur="1000">
                                          <p:stCondLst>
                                            <p:cond delay="0"/>
                                          </p:stCondLst>
                                        </p:cTn>
                                        <p:tgtEl>
                                          <p:spTgt spid="215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21507">
                                            <p:txEl>
                                              <p:pRg st="0" end="0"/>
                                            </p:txEl>
                                          </p:spTgt>
                                        </p:tgtEl>
                                        <p:attrNameLst>
                                          <p:attrName>style.visibility</p:attrName>
                                        </p:attrNameLst>
                                      </p:cBhvr>
                                      <p:to>
                                        <p:strVal val="visible"/>
                                      </p:to>
                                    </p:set>
                                    <p:animEffect transition="in" filter="fade">
                                      <p:cBhvr>
                                        <p:cTn id="12" dur="500">
                                          <p:stCondLst>
                                            <p:cond delay="0"/>
                                          </p:stCondLst>
                                        </p:cTn>
                                        <p:tgtEl>
                                          <p:spTgt spid="2150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21507">
                                            <p:txEl>
                                              <p:pRg st="1" end="1"/>
                                            </p:txEl>
                                          </p:spTgt>
                                        </p:tgtEl>
                                        <p:attrNameLst>
                                          <p:attrName>style.visibility</p:attrName>
                                        </p:attrNameLst>
                                      </p:cBhvr>
                                      <p:to>
                                        <p:strVal val="visible"/>
                                      </p:to>
                                    </p:set>
                                    <p:animEffect transition="in" filter="fade">
                                      <p:cBhvr>
                                        <p:cTn id="17" dur="500">
                                          <p:stCondLst>
                                            <p:cond delay="0"/>
                                          </p:stCondLst>
                                        </p:cTn>
                                        <p:tgtEl>
                                          <p:spTgt spid="2150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build="p"/>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l" eaLnBrk="1" hangingPunct="1"/>
            <a:r>
              <a:rPr lang="en-NZ" b="1" smtClean="0"/>
              <a:t>Linear Hierarchies</a:t>
            </a:r>
          </a:p>
        </p:txBody>
      </p:sp>
      <p:sp>
        <p:nvSpPr>
          <p:cNvPr id="23555" name="Rectangle 3"/>
          <p:cNvSpPr>
            <a:spLocks noGrp="1" noChangeArrowheads="1"/>
          </p:cNvSpPr>
          <p:nvPr>
            <p:ph type="body" idx="1"/>
          </p:nvPr>
        </p:nvSpPr>
        <p:spPr/>
        <p:txBody>
          <a:bodyPr/>
          <a:lstStyle/>
          <a:p>
            <a:pPr eaLnBrk="1" hangingPunct="1"/>
            <a:r>
              <a:rPr lang="en-NZ" b="1" smtClean="0"/>
              <a:t>Pecking order.</a:t>
            </a:r>
          </a:p>
          <a:p>
            <a:pPr eaLnBrk="1" hangingPunct="1"/>
            <a:r>
              <a:rPr lang="en-NZ" b="1" smtClean="0"/>
              <a:t>Individuals are ranked from highest to lowest, alpha to omega.</a:t>
            </a:r>
          </a:p>
          <a:p>
            <a:pPr lvl="1" eaLnBrk="1" hangingPunct="1"/>
            <a:r>
              <a:rPr lang="en-NZ" b="1" smtClean="0"/>
              <a:t>E.g. hens, any hen can peck those below her and can be pecked by those above.</a:t>
            </a:r>
          </a:p>
          <a:p>
            <a:pPr eaLnBrk="1" hangingPunct="1"/>
            <a:endParaRPr lang="en-NZ" b="1" smtClean="0"/>
          </a:p>
        </p:txBody>
      </p:sp>
      <p:pic>
        <p:nvPicPr>
          <p:cNvPr id="23557" name="Picture 5" descr="bets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213" y="4221163"/>
            <a:ext cx="2976562"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ction Button: Forward or Next 6">
            <a:hlinkClick r:id="" action="ppaction://hlinkshowjump?jump=nextslide" highlightClick="1"/>
          </p:cNvPr>
          <p:cNvSpPr/>
          <p:nvPr/>
        </p:nvSpPr>
        <p:spPr>
          <a:xfrm>
            <a:off x="8643938" y="6286500"/>
            <a:ext cx="500062" cy="5715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3554"/>
                                        </p:tgtEl>
                                        <p:attrNameLst>
                                          <p:attrName>style.visibility</p:attrName>
                                        </p:attrNameLst>
                                      </p:cBhvr>
                                      <p:to>
                                        <p:strVal val="visible"/>
                                      </p:to>
                                    </p:set>
                                    <p:animEffect transition="in" filter="fade">
                                      <p:cBhvr>
                                        <p:cTn id="7" dur="1000">
                                          <p:stCondLst>
                                            <p:cond delay="0"/>
                                          </p:stCondLst>
                                        </p:cTn>
                                        <p:tgtEl>
                                          <p:spTgt spid="235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23555">
                                            <p:txEl>
                                              <p:pRg st="0" end="0"/>
                                            </p:txEl>
                                          </p:spTgt>
                                        </p:tgtEl>
                                        <p:attrNameLst>
                                          <p:attrName>style.visibility</p:attrName>
                                        </p:attrNameLst>
                                      </p:cBhvr>
                                      <p:to>
                                        <p:strVal val="visible"/>
                                      </p:to>
                                    </p:set>
                                    <p:animEffect transition="in" filter="fade">
                                      <p:cBhvr>
                                        <p:cTn id="12" dur="500">
                                          <p:stCondLst>
                                            <p:cond delay="0"/>
                                          </p:stCondLst>
                                        </p:cTn>
                                        <p:tgtEl>
                                          <p:spTgt spid="2355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23555">
                                            <p:txEl>
                                              <p:pRg st="1" end="1"/>
                                            </p:txEl>
                                          </p:spTgt>
                                        </p:tgtEl>
                                        <p:attrNameLst>
                                          <p:attrName>style.visibility</p:attrName>
                                        </p:attrNameLst>
                                      </p:cBhvr>
                                      <p:to>
                                        <p:strVal val="visible"/>
                                      </p:to>
                                    </p:set>
                                    <p:animEffect transition="in" filter="fade">
                                      <p:cBhvr>
                                        <p:cTn id="17" dur="500">
                                          <p:stCondLst>
                                            <p:cond delay="0"/>
                                          </p:stCondLst>
                                        </p:cTn>
                                        <p:tgtEl>
                                          <p:spTgt spid="2355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23555">
                                            <p:txEl>
                                              <p:pRg st="2" end="2"/>
                                            </p:txEl>
                                          </p:spTgt>
                                        </p:tgtEl>
                                        <p:attrNameLst>
                                          <p:attrName>style.visibility</p:attrName>
                                        </p:attrNameLst>
                                      </p:cBhvr>
                                      <p:to>
                                        <p:strVal val="visible"/>
                                      </p:to>
                                    </p:set>
                                    <p:animEffect transition="in" filter="fade">
                                      <p:cBhvr>
                                        <p:cTn id="22" dur="500">
                                          <p:stCondLst>
                                            <p:cond delay="0"/>
                                          </p:stCondLst>
                                        </p:cTn>
                                        <p:tgtEl>
                                          <p:spTgt spid="2355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3557"/>
                                        </p:tgtEl>
                                        <p:attrNameLst>
                                          <p:attrName>style.visibility</p:attrName>
                                        </p:attrNameLst>
                                      </p:cBhvr>
                                      <p:to>
                                        <p:strVal val="visible"/>
                                      </p:to>
                                    </p:set>
                                    <p:animEffect transition="in" filter="fade">
                                      <p:cBhvr>
                                        <p:cTn id="27" dur="500"/>
                                        <p:tgtEl>
                                          <p:spTgt spid="2355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ssolv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p:bldP spid="7"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662</TotalTime>
  <Words>1029</Words>
  <Application>Microsoft Office PowerPoint</Application>
  <PresentationFormat>On-screen Show (4:3)</PresentationFormat>
  <Paragraphs>95</Paragraphs>
  <Slides>36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36</vt:i4>
      </vt:variant>
    </vt:vector>
  </HeadingPairs>
  <TitlesOfParts>
    <vt:vector size="39" baseType="lpstr">
      <vt:lpstr>Arial</vt:lpstr>
      <vt:lpstr>Calibri</vt:lpstr>
      <vt:lpstr>Default Design</vt:lpstr>
      <vt:lpstr>Animal responses to the biotic environment</vt:lpstr>
      <vt:lpstr>Intraspecific aggressive responses</vt:lpstr>
      <vt:lpstr>Fighting — agonistic behaviour</vt:lpstr>
      <vt:lpstr>PowerPoint Presentation</vt:lpstr>
      <vt:lpstr>PowerPoint Presentation</vt:lpstr>
      <vt:lpstr>PowerPoint Presentation</vt:lpstr>
      <vt:lpstr>Hierarchies</vt:lpstr>
      <vt:lpstr>Hierarchies (cont’d)</vt:lpstr>
      <vt:lpstr>Linear Hierarchies</vt:lpstr>
      <vt:lpstr>Complex Hierarchies</vt:lpstr>
      <vt:lpstr>Human hierarchies</vt:lpstr>
      <vt:lpstr>PowerPoint Presentation</vt:lpstr>
      <vt:lpstr>PowerPoint Presentation</vt:lpstr>
      <vt:lpstr>Then there’s always…</vt:lpstr>
      <vt:lpstr>Adaptive features of hierarchies</vt:lpstr>
      <vt:lpstr>Dominant/Submissive behaviours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Territories</vt:lpstr>
      <vt:lpstr>Territory and home range</vt:lpstr>
      <vt:lpstr>Territories (cont’d)</vt:lpstr>
      <vt:lpstr>Adaptive features of territoriality</vt:lpstr>
      <vt:lpstr>PowerPoint Presentation</vt:lpstr>
      <vt:lpstr>Marking and defending territories</vt:lpstr>
      <vt:lpstr>PowerPoint Presentation</vt:lpstr>
      <vt:lpstr>PowerPoint Presentation</vt:lpstr>
      <vt:lpstr>PowerPoint Presentation</vt:lpstr>
      <vt:lpstr>PowerPoint Presentation</vt:lpstr>
      <vt:lpstr>PowerPoint Presentation</vt:lpstr>
      <vt:lpstr>PowerPoint Presentation</vt:lpstr>
      <vt:lpstr>King penguins, Sth Georgia Island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Animal responses to the biotic environment</dc:title>
  <dc:creator>Wood</dc:creator>
  <cp:lastModifiedBy>Educator</cp:lastModifiedBy>
  <cp:revision>32</cp:revision>
  <dcterms:created xsi:type="dcterms:W3CDTF">2008-03-19T06:27:54Z</dcterms:created>
  <dcterms:modified xsi:type="dcterms:W3CDTF">2013-03-08T04:20:28Z</dcterms:modified>
</cp:coreProperties>
</file>